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charts/chart2.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7" r:id="rId3"/>
    <p:sldId id="258" r:id="rId4"/>
    <p:sldId id="259" r:id="rId5"/>
    <p:sldId id="261" r:id="rId6"/>
    <p:sldId id="262" r:id="rId7"/>
    <p:sldId id="263" r:id="rId8"/>
    <p:sldId id="260" r:id="rId9"/>
    <p:sldId id="264" r:id="rId10"/>
    <p:sldId id="265" r:id="rId11"/>
    <p:sldId id="266" r:id="rId12"/>
    <p:sldId id="267" r:id="rId13"/>
    <p:sldId id="268" r:id="rId14"/>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26" d="100"/>
          <a:sy n="126" d="100"/>
        </p:scale>
        <p:origin x="202" y="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col"/>
        <c:grouping val="clustered"/>
        <c:varyColors val="0"/>
        <c:ser>
          <c:idx val="0"/>
          <c:order val="0"/>
          <c:tx>
            <c:strRef>
              <c:f>Sheet1!$B$1</c:f>
              <c:strCache>
                <c:ptCount val="1"/>
                <c:pt idx="0">
                  <c:v>Semestre 1 (Jul–Dic, antes)</c:v>
                </c:pt>
              </c:strCache>
            </c:strRef>
          </c:tx>
          <c:spPr>
            <a:solidFill>
              <a:srgbClr val="E8EDF1"/>
            </a:solidFill>
            <a:effectLst/>
          </c:spPr>
          <c:invertIfNegative val="0"/>
          <c:dLbls>
            <c:numFmt formatCode="#,##0" sourceLinked="0"/>
            <c:spPr>
              <a:noFill/>
              <a:ln>
                <a:noFill/>
              </a:ln>
              <a:effectLst/>
            </c:spPr>
            <c:txPr>
              <a:bodyPr/>
              <a:lstStyle/>
              <a:p>
                <a:pPr>
                  <a:defRPr sz="900" b="0" i="0" u="none" strike="noStrike">
                    <a:solidFill>
                      <a:srgbClr val="2C3E50"/>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Multa a empresas</c:v>
                </c:pt>
                <c:pt idx="1">
                  <c:v>Cuotas años anteriores</c:v>
                </c:pt>
              </c:strCache>
            </c:strRef>
          </c:cat>
          <c:val>
            <c:numRef>
              <c:f>Sheet1!$B$2:$B$3</c:f>
              <c:numCache>
                <c:formatCode>General</c:formatCode>
                <c:ptCount val="2"/>
                <c:pt idx="0">
                  <c:v>679570</c:v>
                </c:pt>
                <c:pt idx="1">
                  <c:v>308084</c:v>
                </c:pt>
              </c:numCache>
            </c:numRef>
          </c:val>
          <c:extLst>
            <c:ext xmlns:c16="http://schemas.microsoft.com/office/drawing/2014/chart" uri="{C3380CC4-5D6E-409C-BE32-E72D297353CC}">
              <c16:uniqueId val="{00000000-B3CA-4D49-BDE1-7F3498600595}"/>
            </c:ext>
          </c:extLst>
        </c:ser>
        <c:ser>
          <c:idx val="1"/>
          <c:order val="1"/>
          <c:tx>
            <c:strRef>
              <c:f>Sheet1!$C$1</c:f>
              <c:strCache>
                <c:ptCount val="1"/>
                <c:pt idx="0">
                  <c:v>Semestre 2 (Ene–Jun, después)</c:v>
                </c:pt>
              </c:strCache>
            </c:strRef>
          </c:tx>
          <c:spPr>
            <a:solidFill>
              <a:srgbClr val="7C9885"/>
            </a:solidFill>
            <a:effectLst/>
          </c:spPr>
          <c:invertIfNegative val="0"/>
          <c:dLbls>
            <c:numFmt formatCode="#,##0" sourceLinked="0"/>
            <c:spPr>
              <a:noFill/>
              <a:ln>
                <a:noFill/>
              </a:ln>
              <a:effectLst/>
            </c:spPr>
            <c:txPr>
              <a:bodyPr/>
              <a:lstStyle/>
              <a:p>
                <a:pPr>
                  <a:defRPr sz="900" b="0" i="0" u="none" strike="noStrike">
                    <a:solidFill>
                      <a:srgbClr val="2C3E50"/>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Multa a empresas</c:v>
                </c:pt>
                <c:pt idx="1">
                  <c:v>Cuotas años anteriores</c:v>
                </c:pt>
              </c:strCache>
            </c:strRef>
          </c:cat>
          <c:val>
            <c:numRef>
              <c:f>Sheet1!$C$2:$C$3</c:f>
              <c:numCache>
                <c:formatCode>General</c:formatCode>
                <c:ptCount val="2"/>
                <c:pt idx="0">
                  <c:v>2057395</c:v>
                </c:pt>
                <c:pt idx="1">
                  <c:v>560423</c:v>
                </c:pt>
              </c:numCache>
            </c:numRef>
          </c:val>
          <c:extLst>
            <c:ext xmlns:c16="http://schemas.microsoft.com/office/drawing/2014/chart" uri="{C3380CC4-5D6E-409C-BE32-E72D297353CC}">
              <c16:uniqueId val="{00000001-B3CA-4D49-BDE1-7F3498600595}"/>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000" b="0" i="0" u="none" strike="noStrike">
                <a:solidFill>
                  <a:srgbClr val="2C3E50"/>
                </a:solidFill>
                <a:latin typeface="Arial"/>
              </a:defRPr>
            </a:pPr>
            <a:endParaRPr lang="en-US"/>
          </a:p>
        </c:txPr>
        <c:crossAx val="2094734552"/>
        <c:crosses val="autoZero"/>
        <c:auto val="1"/>
        <c:lblAlgn val="ctr"/>
        <c:lblOffset val="100"/>
        <c:noMultiLvlLbl val="1"/>
      </c:catAx>
      <c:valAx>
        <c:axId val="2094734552"/>
        <c:scaling>
          <c:orientation val="minMax"/>
        </c:scaling>
        <c:delete val="1"/>
        <c:axPos val="l"/>
        <c:numFmt formatCode="General" sourceLinked="0"/>
        <c:majorTickMark val="out"/>
        <c:minorTickMark val="none"/>
        <c:tickLblPos val="nextTo"/>
        <c:crossAx val="2094734554"/>
        <c:crosses val="autoZero"/>
        <c:crossBetween val="between"/>
      </c:valAx>
      <c:spPr>
        <a:noFill/>
        <a:ln>
          <a:noFill/>
        </a:ln>
        <a:effectLst/>
      </c:spPr>
    </c:plotArea>
    <c:legend>
      <c:legendPos val="b"/>
      <c:overlay val="0"/>
      <c:txPr>
        <a:bodyPr/>
        <a:lstStyle/>
        <a:p>
          <a:pPr>
            <a:defRPr sz="900"/>
          </a:pPr>
          <a:endParaRPr lang="en-US"/>
        </a:p>
      </c:txPr>
    </c:legend>
    <c:plotVisOnly val="1"/>
    <c:dispBlanksAs val="span"/>
    <c:showDLblsOverMax val="1"/>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doughnutChart>
        <c:varyColors val="1"/>
        <c:ser>
          <c:idx val="0"/>
          <c:order val="0"/>
          <c:tx>
            <c:strRef>
              <c:f>Sheet1!$B$1</c:f>
              <c:strCache>
                <c:ptCount val="1"/>
                <c:pt idx="0">
                  <c:v>Distribución</c:v>
                </c:pt>
              </c:strCache>
            </c:strRef>
          </c:tx>
          <c:spPr>
            <a:solidFill>
              <a:schemeClr val="accent1"/>
            </a:solidFill>
            <a:ln w="9525" cap="flat">
              <a:solidFill>
                <a:srgbClr val="F9F9F9"/>
              </a:solidFill>
              <a:prstDash val="solid"/>
              <a:round/>
            </a:ln>
            <a:effectLst/>
          </c:spPr>
          <c:dPt>
            <c:idx val="0"/>
            <c:bubble3D val="0"/>
            <c:spPr>
              <a:solidFill>
                <a:srgbClr val="2C3E50"/>
              </a:solidFill>
              <a:effectLst/>
            </c:spPr>
            <c:extLst>
              <c:ext xmlns:c16="http://schemas.microsoft.com/office/drawing/2014/chart" uri="{C3380CC4-5D6E-409C-BE32-E72D297353CC}">
                <c16:uniqueId val="{00000001-744E-4D72-BA76-A93A8DD9816E}"/>
              </c:ext>
            </c:extLst>
          </c:dPt>
          <c:dPt>
            <c:idx val="1"/>
            <c:bubble3D val="0"/>
            <c:spPr>
              <a:solidFill>
                <a:srgbClr val="7C9885"/>
              </a:solidFill>
              <a:effectLst/>
            </c:spPr>
            <c:extLst>
              <c:ext xmlns:c16="http://schemas.microsoft.com/office/drawing/2014/chart" uri="{C3380CC4-5D6E-409C-BE32-E72D297353CC}">
                <c16:uniqueId val="{00000003-744E-4D72-BA76-A93A8DD9816E}"/>
              </c:ext>
            </c:extLst>
          </c:dPt>
          <c:dLbls>
            <c:dLbl>
              <c:idx val="0"/>
              <c:numFmt formatCode="General" sourceLinked="0"/>
              <c:spPr/>
              <c:txPr>
                <a:bodyPr/>
                <a:lstStyle/>
                <a:p>
                  <a:pPr>
                    <a:defRPr sz="1200" b="0" i="0" u="none" strike="noStrike">
                      <a:solidFill>
                        <a:srgbClr val="2C3E50"/>
                      </a:solidFill>
                      <a:latin typeface="Arial"/>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44E-4D72-BA76-A93A8DD9816E}"/>
                </c:ext>
              </c:extLst>
            </c:dLbl>
            <c:dLbl>
              <c:idx val="1"/>
              <c:numFmt formatCode="General" sourceLinked="0"/>
              <c:spPr/>
              <c:txPr>
                <a:bodyPr/>
                <a:lstStyle/>
                <a:p>
                  <a:pPr>
                    <a:defRPr sz="1200" b="0" i="0" u="none" strike="noStrike">
                      <a:solidFill>
                        <a:srgbClr val="2C3E50"/>
                      </a:solidFill>
                      <a:latin typeface="Arial"/>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44E-4D72-BA76-A93A8DD9816E}"/>
                </c:ext>
              </c:extLst>
            </c:dLbl>
            <c:numFmt formatCode="General" sourceLinked="0"/>
            <c:spPr>
              <a:noFill/>
              <a:ln>
                <a:noFill/>
              </a:ln>
              <a:effectLst/>
            </c:spPr>
            <c:txPr>
              <a:bodyPr/>
              <a:lstStyle/>
              <a:p>
                <a:pPr>
                  <a:defRPr sz="1800" b="0" i="0" u="none" strike="noStrike">
                    <a:solidFill>
                      <a:srgbClr val="000000"/>
                    </a:solidFill>
                    <a:latin typeface="Arial"/>
                  </a:defRPr>
                </a:pPr>
                <a:endParaRPr lang="en-US"/>
              </a:p>
            </c:txPr>
            <c:showLegendKey val="0"/>
            <c:showVal val="0"/>
            <c:showCatName val="1"/>
            <c:showSerName val="0"/>
            <c:showPercent val="1"/>
            <c:showBubbleSize val="0"/>
            <c:showLeaderLines val="0"/>
            <c:extLst>
              <c:ext xmlns:c15="http://schemas.microsoft.com/office/drawing/2012/chart" uri="{CE6537A1-D6FC-4f65-9D91-7224C49458BB}"/>
            </c:extLst>
          </c:dLbls>
          <c:cat>
            <c:strRef>
              <c:f>Sheet1!$A$2:$A$3</c:f>
              <c:strCache>
                <c:ptCount val="2"/>
                <c:pt idx="0">
                  <c:v>Fondo CICH (60.02%)</c:v>
                </c:pt>
                <c:pt idx="1">
                  <c:v>Fondo FAM (39.98%)</c:v>
                </c:pt>
              </c:strCache>
            </c:strRef>
          </c:cat>
          <c:val>
            <c:numRef>
              <c:f>Sheet1!$B$2:$B$3</c:f>
              <c:numCache>
                <c:formatCode>General</c:formatCode>
                <c:ptCount val="2"/>
                <c:pt idx="0">
                  <c:v>60.02</c:v>
                </c:pt>
                <c:pt idx="1">
                  <c:v>39.979999999999997</c:v>
                </c:pt>
              </c:numCache>
            </c:numRef>
          </c:val>
          <c:extLst>
            <c:ext xmlns:c16="http://schemas.microsoft.com/office/drawing/2014/chart" uri="{C3380CC4-5D6E-409C-BE32-E72D297353CC}">
              <c16:uniqueId val="{00000004-744E-4D72-BA76-A93A8DD9816E}"/>
            </c:ext>
          </c:extLst>
        </c:ser>
        <c:dLbls>
          <c:showLegendKey val="0"/>
          <c:showVal val="0"/>
          <c:showCatName val="0"/>
          <c:showSerName val="0"/>
          <c:showPercent val="0"/>
          <c:showBubbleSize val="0"/>
          <c:showLeaderLines val="0"/>
        </c:dLbls>
        <c:firstSliceAng val="0"/>
        <c:holeSize val="50"/>
      </c:doughnutChart>
      <c:spPr>
        <a:noFill/>
        <a:ln>
          <a:noFill/>
        </a:ln>
        <a:effectLst/>
      </c:spPr>
    </c:plotArea>
    <c:legend>
      <c:legendPos val="b"/>
      <c:overlay val="0"/>
      <c:txPr>
        <a:bodyPr/>
        <a:lstStyle/>
        <a:p>
          <a:pPr>
            <a:defRPr sz="1100"/>
          </a:pPr>
          <a:endParaRPr lang="en-US"/>
        </a:p>
      </c:txPr>
    </c:legend>
    <c:plotVisOnly val="1"/>
    <c:dispBlanksAs val="span"/>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74258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Buenos días / buenas tardes. En nombre de la Comisión de Vigilancia presento a esta Honorable Asamblea el informe de nuestra labor durante el año fiscal 2025-2026. La Asamblea nos eligió para ser sus ojos en el desarrollo del período; este informe da cuenta de cómo cumplimos ese encargo.</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Sobre entidades específicas, tres hallazgos. Primero, el Centro de Convenciones de San Pedro Sula: registra baja recaudación —alquiler al 51%, mobiliario al 38%—; no es una unidad nueva, así que esta baja sí amerita observación, pues es un activo del FAM que rinde por debajo de su potencial. Segundo, el edificio de apartamentos del FAM: varias unidades están en remodelación y por eso no reportan renta, pero las gestiones dieron resultado y hay una mejora clara frente a las utilidades muy bajas del año anterior. Tercero, el Centro de Conciliación y Arbitraje: es de reciente creación y aún no tiene actividad en conciliaciones ni honorarios; recomendamos una campaña institucional para que los casos se lleven al centro del CICH y no a la Cámara de Comercio.</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 hallazgo que la Comisión considera de la mayor importancia es la necesidad de estudios de factibilidad. Para que la Asamblea apruebe una inversión, esta debe contar previamente con toda la documentación y los estudios de factibilidad correspondientes. Cuando no es así, nos exponemos a tres riesgos concretos: proyectos que quedan inconclusos por no dimensionar bien su costo o alcance; traslados de fondos, cuando recursos aprobados para un fin terminan reasignados a otro; e inversiones que simplemente no se ejecutan por falta de los estudios que las respalden. Por eso recomendamos establecer como requisito que ninguna inversión se apruebe sin su estudio de factibilidad y documentación de soporte, de modo que cada proyecto se desarrolle conforme a lo esperado y se protejan los recursos del Colegio.</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 síntesis, la Comisión formula ocho recomendaciones: primero, eficiencia recaudatoria, un llamado a todos a alcanzar las metas; segundo, corregir el registro de ingresos por sede; tercero, exigir estudios de factibilidad completos antes de aprobar cualquier inversión, para evitar proyectos inconclusos o traslados de fondos; cuarto, elevar el aprovechamiento del Centro de Convenciones; quinto, campaña institucional para el Centro de Conciliación; sexto, poner al día las provisiones laborales; séptimo, ponderar el fortalecimiento del FAM como prioridad; y octavo, actualizar el Manual de Procedimientos Administrativos.</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 esto concluyo. Quedamos como Comisión a disposición de esta Honorable Asamblea para cualquier pregunta u observación. Muchas gracias por su atención.</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Antes de entrar en materia quiero enmarcar nuestra labor. La Comisión de Vigilancia es, en esencia, los ojos de la Asamblea durante el período fiscal. Nuestro trabajo se organiza en tres funciones: vigilancia preventiva —monitorear la ejecución para corregir a tiempo—; verificación —confirmar que se cumplan las disposiciones y se usen bien los recursos—; y finalmente informar hallazgos y recomendaciones a esta Asamblea. Todo lo que sigue responde a estas tres funciones.</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Nuestra gestión fue fundamentalmente preventiva, no reactiva. Durante el año sostuvimos 12 reuniones presenciales, 14 virtuales y emitimos 32 notas formales. Pero el número que importa no es cuántas reuniones tuvimos, sino qué hicimos con ellas: monitoreamos la ejecución de las partidas a lo largo del año, y cuando detectábamos que un renglón se acercaba antes de tiempo a su promedio de ejecución, emitíamos notas a la Junta, órganos, sedes y capítulos para corregir a tiempo. El objetivo siempre fue prevenir sobregiros al cierre. En la siguiente diapositiva verán el resultado de esa gestión.</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 este es el resultado concreto de esa gestión preventiva. De más de mil renglones presupuestarios, solo cuatro alcanzaron o rozaron el 100% de ejecución, y todos apenas marginalmente: costo de sellos en 117% sobre una base pequeña, y otros tres prácticamente en 100%. De hecho, el mayor exceso en todo el Colegio fue de apenas 70 lempiras. Ninguna partida de monto significativo se sobregiró. Esto no ocurrió por casualidad: es el resultado directo del monitoreo y las alertas tempranas que la Comisión emitió durante el año. Podemos decir con seguridad a esta Asamblea que el gasto se ejecutó bajo control.</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Este es quizás el mejor ejemplo de que nuestra gestión produce resultados. En el informe de enero, la Comisión hizo un llamado formal a la Fiscalía del Colegio para intensificar la recuperación de mora. Comparando el primer semestre —antes del llamado— con el segundo, la multa a empresas pasó de 680 mil a más de 2 millones de lempiras, un incremento del 203%. Las cuotas de años anteriores crecieron 82%. Y algo importante: la recuperación de morosidad comenzó a reportarse en seis sedes regionales donde antes era prácticamente nula. Aunque no en todos los renglones se alcanzó la meta anual, el llamado de la Comisión produjo un cambio medible y concreto en la recaudación.</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Como parte de nuestra función de verificación, confirmamos el cumplimiento de lo que el reglamento manda de forma taxativa. El Artículo 19 establece que el 40% de la renta del timbre debe destinarse al FAM. Consolidamos la venta de timbres de todas las sedes y la contrastamos con lo registrado en el FAM: de casi 9 millones recaudados, el FAM recibió el 39.98%, es decir, el 40% reglamentario. Dejamos constancia ante esta Asamblea de que esta disposición se cumple con precisión.</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 revisar la ejecución de ingresos, identificamos patrones de baja recaudación que se repiten en varias entidades, y los consolidamos para no abrumar con listas. La recuperación de morosidad ejecutó apenas 18% en seis sedes; la venta de timbres 31% en cinco sedes; las bitácoras 11% en cuatro sedes. También cuotas de años anteriores, multa a empresas e inscripciones quedaron por debajo de la meta en las sedes principales. Este patrón nos sugiere dos cosas: un reto estructural de recaudación, y posiblemente un tema de registro contable que explico en la siguiente diapositiva.</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Ahora bien, aunque el gasto se mantuvo bajo control, sí detectamos un punto que amerita atención del lado de los egresos: las provisiones laborales. La partida de beneficios sociales ejecutó apenas 48.5%, la más baja de todos los egresos. Y al desglosarla, lo crítico se concentra en dos renglones: prestaciones sociales, ejecutada solo al 20.1%, y demandas laborales al 28%. El problema es que estas partidas, cuando no se ejecutan, no representan un ahorro: hacen crecer el pasivo laboral acumulado de la institución. Por eso recomendamos a la Junta Directiva y a la administración controlar ese pasivo laboral, cancelando las prestaciones al cierre de cada año fiscal para evitar que siga creciendo.</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Una consideración importante sobre ese bajo desempeño: es probable que parte de los ingresos que efectivamente generan las sedes no se estén registrando en la sede, sino en un capítulo antiguo —Tegucigalpa o Noroccidental—. Esto hace que la sede subvalúe su ingreso y aparente un déficit mayor al real. La responsabilidad aquí es de contabilidad y administración: deben definir un mecanismo para asignar cada ingreso a la sede o capítulo donde realmente se genera, según de dónde sea la empresa o el ingeniero. Esto aplica a convenios de pago, multas, bitácoras y timbres. Aclaro que esto no explica el caso de La Ceiba, que responde a otras razones.</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2C3E50"/>
        </a:solidFill>
        <a:effectLst/>
      </p:bgPr>
    </p:bg>
    <p:spTree>
      <p:nvGrpSpPr>
        <p:cNvPr id="1" name=""/>
        <p:cNvGrpSpPr/>
        <p:nvPr/>
      </p:nvGrpSpPr>
      <p:grpSpPr>
        <a:xfrm>
          <a:off x="0" y="0"/>
          <a:ext cx="0" cy="0"/>
          <a:chOff x="0" y="0"/>
          <a:chExt cx="0" cy="0"/>
        </a:xfrm>
      </p:grpSpPr>
      <p:sp>
        <p:nvSpPr>
          <p:cNvPr id="2" name="Text 0"/>
          <p:cNvSpPr/>
          <p:nvPr/>
        </p:nvSpPr>
        <p:spPr>
          <a:xfrm>
            <a:off x="731520" y="502920"/>
            <a:ext cx="7680960" cy="914400"/>
          </a:xfrm>
          <a:prstGeom prst="rect">
            <a:avLst/>
          </a:prstGeom>
          <a:noFill/>
          <a:ln/>
        </p:spPr>
        <p:txBody>
          <a:bodyPr wrap="square" rtlCol="0" anchor="t"/>
          <a:lstStyle/>
          <a:p>
            <a:pPr marL="0" indent="0" algn="l">
              <a:lnSpc>
                <a:spcPct val="150000"/>
              </a:lnSpc>
              <a:buNone/>
            </a:pPr>
            <a:r>
              <a:rPr lang="en-US" sz="1500" b="1" kern="0" spc="300" dirty="0">
                <a:solidFill>
                  <a:srgbClr val="D6E0EA"/>
                </a:solidFill>
                <a:latin typeface="Calibri" pitchFamily="34" charset="0"/>
                <a:ea typeface="Calibri" pitchFamily="34" charset="-122"/>
                <a:cs typeface="Calibri" pitchFamily="34" charset="-120"/>
              </a:rPr>
              <a:t>COLEGIO DE INGENIEROS CIVILES DE HONDURAS</a:t>
            </a:r>
            <a:endParaRPr lang="en-US" sz="1500" dirty="0"/>
          </a:p>
          <a:p>
            <a:pPr marL="0" indent="0" algn="l">
              <a:lnSpc>
                <a:spcPct val="150000"/>
              </a:lnSpc>
              <a:buNone/>
            </a:pPr>
            <a:r>
              <a:rPr lang="en-US" sz="1300" b="1" kern="0" spc="300" dirty="0">
                <a:solidFill>
                  <a:srgbClr val="7C9885"/>
                </a:solidFill>
                <a:latin typeface="Calibri" pitchFamily="34" charset="0"/>
                <a:ea typeface="Calibri" pitchFamily="34" charset="-122"/>
                <a:cs typeface="Calibri" pitchFamily="34" charset="-120"/>
              </a:rPr>
              <a:t>CXXIII ASAMBLEA GENERAL ORDINARIA</a:t>
            </a:r>
            <a:endParaRPr lang="en-US" sz="1500" dirty="0"/>
          </a:p>
        </p:txBody>
      </p:sp>
      <p:sp>
        <p:nvSpPr>
          <p:cNvPr id="3" name="Shape 1"/>
          <p:cNvSpPr/>
          <p:nvPr/>
        </p:nvSpPr>
        <p:spPr>
          <a:xfrm>
            <a:off x="749808" y="1783080"/>
            <a:ext cx="2286000" cy="45720"/>
          </a:xfrm>
          <a:prstGeom prst="rect">
            <a:avLst/>
          </a:prstGeom>
          <a:solidFill>
            <a:srgbClr val="7C9885"/>
          </a:solidFill>
          <a:ln/>
        </p:spPr>
        <p:txBody>
          <a:bodyPr/>
          <a:lstStyle/>
          <a:p>
            <a:endParaRPr lang="en-US"/>
          </a:p>
        </p:txBody>
      </p:sp>
      <p:sp>
        <p:nvSpPr>
          <p:cNvPr id="4" name="Text 2"/>
          <p:cNvSpPr/>
          <p:nvPr/>
        </p:nvSpPr>
        <p:spPr>
          <a:xfrm>
            <a:off x="731520" y="2057400"/>
            <a:ext cx="7680960" cy="1463040"/>
          </a:xfrm>
          <a:prstGeom prst="rect">
            <a:avLst/>
          </a:prstGeom>
          <a:noFill/>
          <a:ln/>
        </p:spPr>
        <p:txBody>
          <a:bodyPr wrap="square" rtlCol="0" anchor="ctr"/>
          <a:lstStyle/>
          <a:p>
            <a:pPr marL="0" indent="0" algn="l">
              <a:lnSpc>
                <a:spcPct val="110000"/>
              </a:lnSpc>
              <a:buNone/>
            </a:pPr>
            <a:r>
              <a:rPr lang="en-US" sz="3800" b="1" dirty="0">
                <a:solidFill>
                  <a:srgbClr val="FFFFFF"/>
                </a:solidFill>
                <a:latin typeface="Georgia" pitchFamily="34" charset="0"/>
                <a:ea typeface="Georgia" pitchFamily="34" charset="-122"/>
                <a:cs typeface="Georgia" pitchFamily="34" charset="-120"/>
              </a:rPr>
              <a:t>Informe de la</a:t>
            </a:r>
            <a:endParaRPr lang="en-US" sz="3800" dirty="0"/>
          </a:p>
          <a:p>
            <a:pPr marL="0" indent="0" algn="l">
              <a:lnSpc>
                <a:spcPct val="110000"/>
              </a:lnSpc>
              <a:buNone/>
            </a:pPr>
            <a:r>
              <a:rPr lang="en-US" sz="3800" b="1" dirty="0">
                <a:solidFill>
                  <a:srgbClr val="FFFFFF"/>
                </a:solidFill>
                <a:latin typeface="Georgia" pitchFamily="34" charset="0"/>
                <a:ea typeface="Georgia" pitchFamily="34" charset="-122"/>
                <a:cs typeface="Georgia" pitchFamily="34" charset="-120"/>
              </a:rPr>
              <a:t>Comisión de Vigilancia</a:t>
            </a:r>
            <a:endParaRPr lang="en-US" sz="3800" dirty="0"/>
          </a:p>
        </p:txBody>
      </p:sp>
      <p:sp>
        <p:nvSpPr>
          <p:cNvPr id="5" name="Text 3"/>
          <p:cNvSpPr/>
          <p:nvPr/>
        </p:nvSpPr>
        <p:spPr>
          <a:xfrm>
            <a:off x="731520" y="3611880"/>
            <a:ext cx="7680960" cy="457200"/>
          </a:xfrm>
          <a:prstGeom prst="rect">
            <a:avLst/>
          </a:prstGeom>
          <a:noFill/>
          <a:ln/>
        </p:spPr>
        <p:txBody>
          <a:bodyPr wrap="square" rtlCol="0" anchor="ctr"/>
          <a:lstStyle/>
          <a:p>
            <a:pPr marL="0" indent="0" algn="l">
              <a:buNone/>
            </a:pPr>
            <a:r>
              <a:rPr lang="en-US" sz="2100" i="1" dirty="0">
                <a:solidFill>
                  <a:srgbClr val="7C9885"/>
                </a:solidFill>
                <a:latin typeface="Georgia" pitchFamily="34" charset="0"/>
                <a:ea typeface="Georgia" pitchFamily="34" charset="-122"/>
                <a:cs typeface="Georgia" pitchFamily="34" charset="-120"/>
              </a:rPr>
              <a:t>Año Fiscal 2025 – 2026</a:t>
            </a:r>
            <a:endParaRPr lang="en-US" sz="2100" dirty="0"/>
          </a:p>
        </p:txBody>
      </p:sp>
      <p:sp>
        <p:nvSpPr>
          <p:cNvPr id="6" name="Text 4"/>
          <p:cNvSpPr/>
          <p:nvPr/>
        </p:nvSpPr>
        <p:spPr>
          <a:xfrm>
            <a:off x="731520" y="4343400"/>
            <a:ext cx="7680960" cy="640080"/>
          </a:xfrm>
          <a:prstGeom prst="rect">
            <a:avLst/>
          </a:prstGeom>
          <a:noFill/>
          <a:ln/>
        </p:spPr>
        <p:txBody>
          <a:bodyPr wrap="square" rtlCol="0" anchor="ctr"/>
          <a:lstStyle/>
          <a:p>
            <a:pPr marL="0" indent="0" algn="l">
              <a:lnSpc>
                <a:spcPct val="150000"/>
              </a:lnSpc>
              <a:buNone/>
            </a:pPr>
            <a:r>
              <a:rPr lang="en-US" sz="1100" dirty="0">
                <a:solidFill>
                  <a:srgbClr val="9FB0C0"/>
                </a:solidFill>
                <a:latin typeface="Calibri" pitchFamily="34" charset="0"/>
                <a:ea typeface="Calibri" pitchFamily="34" charset="-122"/>
                <a:cs typeface="Calibri" pitchFamily="34" charset="-120"/>
              </a:rPr>
              <a:t>Ing. Roger Mauricio Puerto Menocal · Presidente</a:t>
            </a:r>
            <a:endParaRPr lang="en-US" sz="1100" dirty="0"/>
          </a:p>
          <a:p>
            <a:pPr marL="0" indent="0" algn="l">
              <a:lnSpc>
                <a:spcPct val="150000"/>
              </a:lnSpc>
              <a:buNone/>
            </a:pPr>
            <a:r>
              <a:rPr lang="en-US" sz="1100" dirty="0">
                <a:solidFill>
                  <a:srgbClr val="9FB0C0"/>
                </a:solidFill>
                <a:latin typeface="Calibri" pitchFamily="34" charset="0"/>
                <a:ea typeface="Calibri" pitchFamily="34" charset="-122"/>
                <a:cs typeface="Calibri" pitchFamily="34" charset="-120"/>
              </a:rPr>
              <a:t>Ing. Nick Arévalo Inestroza · Secretario</a:t>
            </a:r>
            <a:endParaRPr lang="en-US" sz="1100" dirty="0"/>
          </a:p>
          <a:p>
            <a:pPr marL="0" indent="0" algn="l">
              <a:lnSpc>
                <a:spcPct val="150000"/>
              </a:lnSpc>
              <a:buNone/>
            </a:pPr>
            <a:r>
              <a:rPr lang="en-US" sz="1100" dirty="0">
                <a:solidFill>
                  <a:srgbClr val="9FB0C0"/>
                </a:solidFill>
                <a:latin typeface="Calibri" pitchFamily="34" charset="0"/>
                <a:ea typeface="Calibri" pitchFamily="34" charset="-122"/>
                <a:cs typeface="Calibri" pitchFamily="34" charset="-120"/>
              </a:rPr>
              <a:t>Ing. Luis Fernando Cantillano Fajardo · Miembro Comisionado</a:t>
            </a:r>
            <a:endParaRPr lang="en-US" sz="1100" dirty="0"/>
          </a:p>
        </p:txBody>
      </p:sp>
      <p:sp>
        <p:nvSpPr>
          <p:cNvPr id="8" name="Freeform 3">
            <a:extLst>
              <a:ext uri="{FF2B5EF4-FFF2-40B4-BE49-F238E27FC236}">
                <a16:creationId xmlns:a16="http://schemas.microsoft.com/office/drawing/2014/main" id="{2767866F-569F-E53B-F249-8DA93271507E}"/>
              </a:ext>
            </a:extLst>
          </p:cNvPr>
          <p:cNvSpPr/>
          <p:nvPr/>
        </p:nvSpPr>
        <p:spPr>
          <a:xfrm>
            <a:off x="6858000" y="3267794"/>
            <a:ext cx="2286000" cy="1563286"/>
          </a:xfrm>
          <a:custGeom>
            <a:avLst/>
            <a:gdLst/>
            <a:ahLst/>
            <a:cxnLst/>
            <a:rect l="l" t="t" r="r" b="b"/>
            <a:pathLst>
              <a:path w="4303456" h="2958226">
                <a:moveTo>
                  <a:pt x="0" y="0"/>
                </a:moveTo>
                <a:lnTo>
                  <a:pt x="4303456" y="0"/>
                </a:lnTo>
                <a:lnTo>
                  <a:pt x="4303456" y="2958225"/>
                </a:lnTo>
                <a:lnTo>
                  <a:pt x="0" y="2958225"/>
                </a:lnTo>
                <a:lnTo>
                  <a:pt x="0" y="0"/>
                </a:lnTo>
                <a:close/>
              </a:path>
            </a:pathLst>
          </a:custGeom>
          <a:blipFill>
            <a:blip r:embed="rId3"/>
            <a:stretch>
              <a:fillRect t="-44637" b="-43623"/>
            </a:stretch>
          </a:blipFill>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31520" y="384048"/>
            <a:ext cx="7680960" cy="640080"/>
          </a:xfrm>
          <a:prstGeom prst="rect">
            <a:avLst/>
          </a:prstGeom>
          <a:noFill/>
          <a:ln/>
        </p:spPr>
        <p:txBody>
          <a:bodyPr wrap="square" rtlCol="0" anchor="ctr"/>
          <a:lstStyle/>
          <a:p>
            <a:pPr marL="0" indent="0" algn="l">
              <a:buNone/>
            </a:pPr>
            <a:r>
              <a:rPr lang="en-US" sz="2700" b="1" dirty="0">
                <a:solidFill>
                  <a:srgbClr val="2C3E50"/>
                </a:solidFill>
                <a:latin typeface="Georgia" pitchFamily="34" charset="0"/>
                <a:ea typeface="Georgia" pitchFamily="34" charset="-122"/>
                <a:cs typeface="Georgia" pitchFamily="34" charset="-120"/>
              </a:rPr>
              <a:t>Hallazgos por Entidad</a:t>
            </a:r>
            <a:endParaRPr lang="en-US" sz="2700" dirty="0"/>
          </a:p>
        </p:txBody>
      </p:sp>
      <p:sp>
        <p:nvSpPr>
          <p:cNvPr id="3" name="Shape 1"/>
          <p:cNvSpPr/>
          <p:nvPr/>
        </p:nvSpPr>
        <p:spPr>
          <a:xfrm>
            <a:off x="749808" y="1024128"/>
            <a:ext cx="1371600" cy="45720"/>
          </a:xfrm>
          <a:prstGeom prst="rect">
            <a:avLst/>
          </a:prstGeom>
          <a:solidFill>
            <a:srgbClr val="7C9885"/>
          </a:solidFill>
          <a:ln/>
        </p:spPr>
        <p:txBody>
          <a:bodyPr/>
          <a:lstStyle/>
          <a:p>
            <a:endParaRPr lang="en-US"/>
          </a:p>
        </p:txBody>
      </p:sp>
      <p:sp>
        <p:nvSpPr>
          <p:cNvPr id="4" name="Shape 2"/>
          <p:cNvSpPr/>
          <p:nvPr/>
        </p:nvSpPr>
        <p:spPr>
          <a:xfrm>
            <a:off x="731520" y="1325880"/>
            <a:ext cx="7680960" cy="1051560"/>
          </a:xfrm>
          <a:prstGeom prst="roundRect">
            <a:avLst>
              <a:gd name="adj" fmla="val 6957"/>
            </a:avLst>
          </a:prstGeom>
          <a:solidFill>
            <a:srgbClr val="F5F7F9"/>
          </a:solidFill>
          <a:ln w="12700">
            <a:solidFill>
              <a:srgbClr val="E8EDF1"/>
            </a:solidFill>
            <a:prstDash val="solid"/>
          </a:ln>
        </p:spPr>
        <p:txBody>
          <a:bodyPr/>
          <a:lstStyle/>
          <a:p>
            <a:endParaRPr lang="en-US"/>
          </a:p>
        </p:txBody>
      </p:sp>
      <p:sp>
        <p:nvSpPr>
          <p:cNvPr id="5" name="Shape 3"/>
          <p:cNvSpPr/>
          <p:nvPr/>
        </p:nvSpPr>
        <p:spPr>
          <a:xfrm>
            <a:off x="731520" y="1325880"/>
            <a:ext cx="82296" cy="1051560"/>
          </a:xfrm>
          <a:prstGeom prst="rect">
            <a:avLst/>
          </a:prstGeom>
          <a:solidFill>
            <a:srgbClr val="B0553F"/>
          </a:solidFill>
          <a:ln/>
        </p:spPr>
        <p:txBody>
          <a:bodyPr/>
          <a:lstStyle/>
          <a:p>
            <a:endParaRPr lang="en-US"/>
          </a:p>
        </p:txBody>
      </p:sp>
      <p:sp>
        <p:nvSpPr>
          <p:cNvPr id="6" name="Text 4"/>
          <p:cNvSpPr/>
          <p:nvPr/>
        </p:nvSpPr>
        <p:spPr>
          <a:xfrm>
            <a:off x="960120" y="1435608"/>
            <a:ext cx="4754880" cy="411480"/>
          </a:xfrm>
          <a:prstGeom prst="rect">
            <a:avLst/>
          </a:prstGeom>
          <a:noFill/>
          <a:ln/>
        </p:spPr>
        <p:txBody>
          <a:bodyPr wrap="square" rtlCol="0" anchor="ctr"/>
          <a:lstStyle/>
          <a:p>
            <a:pPr marL="0" indent="0" algn="l">
              <a:buNone/>
            </a:pPr>
            <a:r>
              <a:rPr lang="en-US" sz="1500" b="1" dirty="0">
                <a:solidFill>
                  <a:srgbClr val="2C3E50"/>
                </a:solidFill>
                <a:latin typeface="Georgia" pitchFamily="34" charset="0"/>
                <a:ea typeface="Georgia" pitchFamily="34" charset="-122"/>
                <a:cs typeface="Georgia" pitchFamily="34" charset="-120"/>
              </a:rPr>
              <a:t>Centro de Convenciones (SPS)</a:t>
            </a:r>
            <a:endParaRPr lang="en-US" sz="1500" dirty="0"/>
          </a:p>
        </p:txBody>
      </p:sp>
      <p:sp>
        <p:nvSpPr>
          <p:cNvPr id="7" name="Text 5"/>
          <p:cNvSpPr/>
          <p:nvPr/>
        </p:nvSpPr>
        <p:spPr>
          <a:xfrm>
            <a:off x="5760720" y="1463040"/>
            <a:ext cx="2514600" cy="320040"/>
          </a:xfrm>
          <a:prstGeom prst="rect">
            <a:avLst/>
          </a:prstGeom>
          <a:noFill/>
          <a:ln/>
        </p:spPr>
        <p:txBody>
          <a:bodyPr wrap="square" rtlCol="0" anchor="ctr"/>
          <a:lstStyle/>
          <a:p>
            <a:pPr marL="0" indent="0" algn="r">
              <a:buNone/>
            </a:pPr>
            <a:r>
              <a:rPr lang="en-US" sz="1000" b="1" kern="0" spc="100" dirty="0">
                <a:solidFill>
                  <a:srgbClr val="B0553F"/>
                </a:solidFill>
                <a:latin typeface="Calibri" pitchFamily="34" charset="0"/>
                <a:ea typeface="Calibri" pitchFamily="34" charset="-122"/>
                <a:cs typeface="Calibri" pitchFamily="34" charset="-120"/>
              </a:rPr>
              <a:t>OBSERVACIÓN</a:t>
            </a:r>
            <a:endParaRPr lang="en-US" sz="1000" dirty="0"/>
          </a:p>
        </p:txBody>
      </p:sp>
      <p:sp>
        <p:nvSpPr>
          <p:cNvPr id="8" name="Text 6"/>
          <p:cNvSpPr/>
          <p:nvPr/>
        </p:nvSpPr>
        <p:spPr>
          <a:xfrm>
            <a:off x="960120" y="1828800"/>
            <a:ext cx="7315200" cy="502920"/>
          </a:xfrm>
          <a:prstGeom prst="rect">
            <a:avLst/>
          </a:prstGeom>
          <a:noFill/>
          <a:ln/>
        </p:spPr>
        <p:txBody>
          <a:bodyPr wrap="square" rtlCol="0" anchor="t"/>
          <a:lstStyle/>
          <a:p>
            <a:pPr marL="0" indent="0" algn="l">
              <a:lnSpc>
                <a:spcPct val="120000"/>
              </a:lnSpc>
              <a:buNone/>
            </a:pPr>
            <a:r>
              <a:rPr lang="en-US" sz="1100" dirty="0">
                <a:solidFill>
                  <a:srgbClr val="2C3E50"/>
                </a:solidFill>
                <a:latin typeface="Calibri" pitchFamily="34" charset="0"/>
                <a:ea typeface="Calibri" pitchFamily="34" charset="-122"/>
                <a:cs typeface="Calibri" pitchFamily="34" charset="-120"/>
              </a:rPr>
              <a:t>Baja recaudación: alquiler 51%, mobiliario 38%. Es un activo del FAM que rinde por debajo de su potencial y amerita atención.</a:t>
            </a:r>
            <a:endParaRPr lang="en-US" sz="1100" dirty="0"/>
          </a:p>
        </p:txBody>
      </p:sp>
      <p:sp>
        <p:nvSpPr>
          <p:cNvPr id="9" name="Shape 7"/>
          <p:cNvSpPr/>
          <p:nvPr/>
        </p:nvSpPr>
        <p:spPr>
          <a:xfrm>
            <a:off x="731520" y="2496312"/>
            <a:ext cx="7680960" cy="1051560"/>
          </a:xfrm>
          <a:prstGeom prst="roundRect">
            <a:avLst>
              <a:gd name="adj" fmla="val 6957"/>
            </a:avLst>
          </a:prstGeom>
          <a:solidFill>
            <a:srgbClr val="F5F7F9"/>
          </a:solidFill>
          <a:ln w="12700">
            <a:solidFill>
              <a:srgbClr val="E8EDF1"/>
            </a:solidFill>
            <a:prstDash val="solid"/>
          </a:ln>
        </p:spPr>
        <p:txBody>
          <a:bodyPr/>
          <a:lstStyle/>
          <a:p>
            <a:endParaRPr lang="en-US"/>
          </a:p>
        </p:txBody>
      </p:sp>
      <p:sp>
        <p:nvSpPr>
          <p:cNvPr id="10" name="Shape 8"/>
          <p:cNvSpPr/>
          <p:nvPr/>
        </p:nvSpPr>
        <p:spPr>
          <a:xfrm>
            <a:off x="731520" y="2496312"/>
            <a:ext cx="82296" cy="1051560"/>
          </a:xfrm>
          <a:prstGeom prst="rect">
            <a:avLst/>
          </a:prstGeom>
          <a:solidFill>
            <a:srgbClr val="5A7A63"/>
          </a:solidFill>
          <a:ln/>
        </p:spPr>
        <p:txBody>
          <a:bodyPr/>
          <a:lstStyle/>
          <a:p>
            <a:endParaRPr lang="en-US"/>
          </a:p>
        </p:txBody>
      </p:sp>
      <p:sp>
        <p:nvSpPr>
          <p:cNvPr id="11" name="Text 9"/>
          <p:cNvSpPr/>
          <p:nvPr/>
        </p:nvSpPr>
        <p:spPr>
          <a:xfrm>
            <a:off x="960120" y="2606040"/>
            <a:ext cx="4754880" cy="411480"/>
          </a:xfrm>
          <a:prstGeom prst="rect">
            <a:avLst/>
          </a:prstGeom>
          <a:noFill/>
          <a:ln/>
        </p:spPr>
        <p:txBody>
          <a:bodyPr wrap="square" rtlCol="0" anchor="ctr"/>
          <a:lstStyle/>
          <a:p>
            <a:pPr marL="0" indent="0" algn="l">
              <a:buNone/>
            </a:pPr>
            <a:r>
              <a:rPr lang="en-US" sz="1500" b="1" dirty="0">
                <a:solidFill>
                  <a:srgbClr val="2C3E50"/>
                </a:solidFill>
                <a:latin typeface="Georgia" pitchFamily="34" charset="0"/>
                <a:ea typeface="Georgia" pitchFamily="34" charset="-122"/>
                <a:cs typeface="Georgia" pitchFamily="34" charset="-120"/>
              </a:rPr>
              <a:t>Edificio de Apartamentos (FAM)</a:t>
            </a:r>
            <a:endParaRPr lang="en-US" sz="1500" dirty="0"/>
          </a:p>
        </p:txBody>
      </p:sp>
      <p:sp>
        <p:nvSpPr>
          <p:cNvPr id="12" name="Text 10"/>
          <p:cNvSpPr/>
          <p:nvPr/>
        </p:nvSpPr>
        <p:spPr>
          <a:xfrm>
            <a:off x="5760720" y="2633472"/>
            <a:ext cx="2514600" cy="320040"/>
          </a:xfrm>
          <a:prstGeom prst="rect">
            <a:avLst/>
          </a:prstGeom>
          <a:noFill/>
          <a:ln/>
        </p:spPr>
        <p:txBody>
          <a:bodyPr wrap="square" rtlCol="0" anchor="ctr"/>
          <a:lstStyle/>
          <a:p>
            <a:pPr marL="0" indent="0" algn="r">
              <a:buNone/>
            </a:pPr>
            <a:r>
              <a:rPr lang="en-US" sz="1000" b="1" kern="0" spc="100" dirty="0">
                <a:solidFill>
                  <a:srgbClr val="5A7A63"/>
                </a:solidFill>
                <a:latin typeface="Calibri" pitchFamily="34" charset="0"/>
                <a:ea typeface="Calibri" pitchFamily="34" charset="-122"/>
                <a:cs typeface="Calibri" pitchFamily="34" charset="-120"/>
              </a:rPr>
              <a:t>EN MEJORA</a:t>
            </a:r>
            <a:endParaRPr lang="en-US" sz="1000" dirty="0"/>
          </a:p>
        </p:txBody>
      </p:sp>
      <p:sp>
        <p:nvSpPr>
          <p:cNvPr id="13" name="Text 11"/>
          <p:cNvSpPr/>
          <p:nvPr/>
        </p:nvSpPr>
        <p:spPr>
          <a:xfrm>
            <a:off x="960120" y="2999232"/>
            <a:ext cx="7315200" cy="502920"/>
          </a:xfrm>
          <a:prstGeom prst="rect">
            <a:avLst/>
          </a:prstGeom>
          <a:noFill/>
          <a:ln/>
        </p:spPr>
        <p:txBody>
          <a:bodyPr wrap="square" rtlCol="0" anchor="t"/>
          <a:lstStyle/>
          <a:p>
            <a:pPr marL="0" indent="0" algn="l">
              <a:lnSpc>
                <a:spcPct val="120000"/>
              </a:lnSpc>
              <a:buNone/>
            </a:pPr>
            <a:r>
              <a:rPr lang="en-US" sz="1100" dirty="0">
                <a:solidFill>
                  <a:srgbClr val="2C3E50"/>
                </a:solidFill>
                <a:latin typeface="Calibri" pitchFamily="34" charset="0"/>
                <a:ea typeface="Calibri" pitchFamily="34" charset="-122"/>
                <a:cs typeface="Calibri" pitchFamily="34" charset="-120"/>
              </a:rPr>
              <a:t>Varias unidades en remodelación aún no reportan renta, pero las gestiones dieron resultado: mejora clara frente a las bajas utilidades del año anterior.</a:t>
            </a:r>
            <a:endParaRPr lang="en-US" sz="1100" dirty="0"/>
          </a:p>
        </p:txBody>
      </p:sp>
      <p:sp>
        <p:nvSpPr>
          <p:cNvPr id="14" name="Shape 12"/>
          <p:cNvSpPr/>
          <p:nvPr/>
        </p:nvSpPr>
        <p:spPr>
          <a:xfrm>
            <a:off x="731520" y="3666744"/>
            <a:ext cx="7680960" cy="1051560"/>
          </a:xfrm>
          <a:prstGeom prst="roundRect">
            <a:avLst>
              <a:gd name="adj" fmla="val 6957"/>
            </a:avLst>
          </a:prstGeom>
          <a:solidFill>
            <a:srgbClr val="F5F7F9"/>
          </a:solidFill>
          <a:ln w="12700">
            <a:solidFill>
              <a:srgbClr val="E8EDF1"/>
            </a:solidFill>
            <a:prstDash val="solid"/>
          </a:ln>
        </p:spPr>
        <p:txBody>
          <a:bodyPr/>
          <a:lstStyle/>
          <a:p>
            <a:endParaRPr lang="en-US"/>
          </a:p>
        </p:txBody>
      </p:sp>
      <p:sp>
        <p:nvSpPr>
          <p:cNvPr id="15" name="Shape 13"/>
          <p:cNvSpPr/>
          <p:nvPr/>
        </p:nvSpPr>
        <p:spPr>
          <a:xfrm>
            <a:off x="731520" y="3666744"/>
            <a:ext cx="82296" cy="1051560"/>
          </a:xfrm>
          <a:prstGeom prst="rect">
            <a:avLst/>
          </a:prstGeom>
          <a:solidFill>
            <a:srgbClr val="2C3E50"/>
          </a:solidFill>
          <a:ln/>
        </p:spPr>
        <p:txBody>
          <a:bodyPr/>
          <a:lstStyle/>
          <a:p>
            <a:endParaRPr lang="en-US"/>
          </a:p>
        </p:txBody>
      </p:sp>
      <p:sp>
        <p:nvSpPr>
          <p:cNvPr id="16" name="Text 14"/>
          <p:cNvSpPr/>
          <p:nvPr/>
        </p:nvSpPr>
        <p:spPr>
          <a:xfrm>
            <a:off x="960120" y="3776472"/>
            <a:ext cx="4754880" cy="411480"/>
          </a:xfrm>
          <a:prstGeom prst="rect">
            <a:avLst/>
          </a:prstGeom>
          <a:noFill/>
          <a:ln/>
        </p:spPr>
        <p:txBody>
          <a:bodyPr wrap="square" rtlCol="0" anchor="ctr"/>
          <a:lstStyle/>
          <a:p>
            <a:pPr marL="0" indent="0" algn="l">
              <a:buNone/>
            </a:pPr>
            <a:r>
              <a:rPr lang="en-US" sz="1500" b="1" dirty="0">
                <a:solidFill>
                  <a:srgbClr val="2C3E50"/>
                </a:solidFill>
                <a:latin typeface="Georgia" pitchFamily="34" charset="0"/>
                <a:ea typeface="Georgia" pitchFamily="34" charset="-122"/>
                <a:cs typeface="Georgia" pitchFamily="34" charset="-120"/>
              </a:rPr>
              <a:t>Centro de Conciliación y Arbitraje</a:t>
            </a:r>
            <a:endParaRPr lang="en-US" sz="1500" dirty="0"/>
          </a:p>
        </p:txBody>
      </p:sp>
      <p:sp>
        <p:nvSpPr>
          <p:cNvPr id="17" name="Text 15"/>
          <p:cNvSpPr/>
          <p:nvPr/>
        </p:nvSpPr>
        <p:spPr>
          <a:xfrm>
            <a:off x="5760720" y="3803904"/>
            <a:ext cx="2514600" cy="320040"/>
          </a:xfrm>
          <a:prstGeom prst="rect">
            <a:avLst/>
          </a:prstGeom>
          <a:noFill/>
          <a:ln/>
        </p:spPr>
        <p:txBody>
          <a:bodyPr wrap="square" rtlCol="0" anchor="ctr"/>
          <a:lstStyle/>
          <a:p>
            <a:pPr marL="0" indent="0" algn="r">
              <a:buNone/>
            </a:pPr>
            <a:r>
              <a:rPr lang="en-US" sz="1000" b="1" kern="0" spc="100" dirty="0">
                <a:solidFill>
                  <a:srgbClr val="2C3E50"/>
                </a:solidFill>
                <a:latin typeface="Calibri" pitchFamily="34" charset="0"/>
                <a:ea typeface="Calibri" pitchFamily="34" charset="-122"/>
                <a:cs typeface="Calibri" pitchFamily="34" charset="-120"/>
              </a:rPr>
              <a:t>RECIENTE CREACIÓN</a:t>
            </a:r>
            <a:endParaRPr lang="en-US" sz="1000" dirty="0"/>
          </a:p>
        </p:txBody>
      </p:sp>
      <p:sp>
        <p:nvSpPr>
          <p:cNvPr id="18" name="Text 16"/>
          <p:cNvSpPr/>
          <p:nvPr/>
        </p:nvSpPr>
        <p:spPr>
          <a:xfrm>
            <a:off x="960120" y="4169664"/>
            <a:ext cx="7315200" cy="502920"/>
          </a:xfrm>
          <a:prstGeom prst="rect">
            <a:avLst/>
          </a:prstGeom>
          <a:noFill/>
          <a:ln/>
        </p:spPr>
        <p:txBody>
          <a:bodyPr wrap="square" rtlCol="0" anchor="t"/>
          <a:lstStyle/>
          <a:p>
            <a:pPr marL="0" indent="0" algn="l">
              <a:lnSpc>
                <a:spcPct val="120000"/>
              </a:lnSpc>
              <a:buNone/>
            </a:pPr>
            <a:r>
              <a:rPr lang="en-US" sz="1100" dirty="0">
                <a:solidFill>
                  <a:srgbClr val="2C3E50"/>
                </a:solidFill>
                <a:latin typeface="Calibri" pitchFamily="34" charset="0"/>
                <a:ea typeface="Calibri" pitchFamily="34" charset="-122"/>
                <a:cs typeface="Calibri" pitchFamily="34" charset="-120"/>
              </a:rPr>
              <a:t>De reciente creación; conciliaciones y honorarios aún sin actividad. Requiere una campaña institucional para que los casos se lleven al CICH y no a las </a:t>
            </a:r>
            <a:r>
              <a:rPr lang="en-US" sz="1100" dirty="0" err="1">
                <a:solidFill>
                  <a:srgbClr val="2C3E50"/>
                </a:solidFill>
                <a:latin typeface="Calibri" pitchFamily="34" charset="0"/>
                <a:ea typeface="Calibri" pitchFamily="34" charset="-122"/>
                <a:cs typeface="Calibri" pitchFamily="34" charset="-120"/>
              </a:rPr>
              <a:t>Cámaras</a:t>
            </a:r>
            <a:r>
              <a:rPr lang="en-US" sz="1100" dirty="0">
                <a:solidFill>
                  <a:srgbClr val="2C3E50"/>
                </a:solidFill>
                <a:latin typeface="Calibri" pitchFamily="34" charset="0"/>
                <a:ea typeface="Calibri" pitchFamily="34" charset="-122"/>
                <a:cs typeface="Calibri" pitchFamily="34" charset="-120"/>
              </a:rPr>
              <a:t> de Comercio.</a:t>
            </a:r>
            <a:endParaRPr lang="en-US" sz="1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31520" y="384048"/>
            <a:ext cx="7680960" cy="640080"/>
          </a:xfrm>
          <a:prstGeom prst="rect">
            <a:avLst/>
          </a:prstGeom>
          <a:noFill/>
          <a:ln/>
        </p:spPr>
        <p:txBody>
          <a:bodyPr wrap="square" rtlCol="0" anchor="ctr"/>
          <a:lstStyle/>
          <a:p>
            <a:pPr marL="0" indent="0" algn="l">
              <a:buNone/>
            </a:pPr>
            <a:r>
              <a:rPr lang="en-US" sz="2700" b="1" dirty="0">
                <a:solidFill>
                  <a:srgbClr val="2C3E50"/>
                </a:solidFill>
                <a:latin typeface="Georgia" pitchFamily="34" charset="0"/>
                <a:ea typeface="Georgia" pitchFamily="34" charset="-122"/>
                <a:cs typeface="Georgia" pitchFamily="34" charset="-120"/>
              </a:rPr>
              <a:t>Hallazgo: Inversiones sin Estudios Previos</a:t>
            </a:r>
            <a:endParaRPr lang="en-US" sz="2700" dirty="0"/>
          </a:p>
        </p:txBody>
      </p:sp>
      <p:sp>
        <p:nvSpPr>
          <p:cNvPr id="3" name="Shape 1"/>
          <p:cNvSpPr/>
          <p:nvPr/>
        </p:nvSpPr>
        <p:spPr>
          <a:xfrm>
            <a:off x="749808" y="1024128"/>
            <a:ext cx="1371600" cy="45720"/>
          </a:xfrm>
          <a:prstGeom prst="rect">
            <a:avLst/>
          </a:prstGeom>
          <a:solidFill>
            <a:srgbClr val="7C9885"/>
          </a:solidFill>
          <a:ln/>
        </p:spPr>
        <p:txBody>
          <a:bodyPr/>
          <a:lstStyle/>
          <a:p>
            <a:endParaRPr lang="en-US"/>
          </a:p>
        </p:txBody>
      </p:sp>
      <p:sp>
        <p:nvSpPr>
          <p:cNvPr id="4" name="Text 2"/>
          <p:cNvSpPr/>
          <p:nvPr/>
        </p:nvSpPr>
        <p:spPr>
          <a:xfrm>
            <a:off x="731520" y="1188720"/>
            <a:ext cx="7680960" cy="548640"/>
          </a:xfrm>
          <a:prstGeom prst="rect">
            <a:avLst/>
          </a:prstGeom>
          <a:noFill/>
          <a:ln/>
        </p:spPr>
        <p:txBody>
          <a:bodyPr wrap="square" rtlCol="0" anchor="ctr"/>
          <a:lstStyle/>
          <a:p>
            <a:pPr marL="0" indent="0" algn="l">
              <a:lnSpc>
                <a:spcPct val="130000"/>
              </a:lnSpc>
              <a:buNone/>
            </a:pPr>
            <a:r>
              <a:rPr lang="en-US" sz="1350" dirty="0">
                <a:solidFill>
                  <a:srgbClr val="2C3E50"/>
                </a:solidFill>
                <a:latin typeface="Calibri" pitchFamily="34" charset="0"/>
                <a:ea typeface="Calibri" pitchFamily="34" charset="-122"/>
                <a:cs typeface="Calibri" pitchFamily="34" charset="-120"/>
              </a:rPr>
              <a:t>La Comisión enfatiza que toda inversión sometida a la Asamblea debe contar previamente con estudios de factibilidad y documentación completa.</a:t>
            </a:r>
            <a:endParaRPr lang="en-US" sz="1350" dirty="0"/>
          </a:p>
        </p:txBody>
      </p:sp>
      <p:sp>
        <p:nvSpPr>
          <p:cNvPr id="5" name="Shape 3"/>
          <p:cNvSpPr/>
          <p:nvPr/>
        </p:nvSpPr>
        <p:spPr>
          <a:xfrm>
            <a:off x="731520" y="1874520"/>
            <a:ext cx="2377440" cy="1737360"/>
          </a:xfrm>
          <a:prstGeom prst="roundRect">
            <a:avLst>
              <a:gd name="adj" fmla="val 4211"/>
            </a:avLst>
          </a:prstGeom>
          <a:solidFill>
            <a:srgbClr val="F6EDE9"/>
          </a:solidFill>
          <a:ln w="12700">
            <a:solidFill>
              <a:srgbClr val="B0553F"/>
            </a:solidFill>
            <a:prstDash val="solid"/>
          </a:ln>
        </p:spPr>
        <p:txBody>
          <a:bodyPr/>
          <a:lstStyle/>
          <a:p>
            <a:endParaRPr lang="en-US"/>
          </a:p>
        </p:txBody>
      </p:sp>
      <p:sp>
        <p:nvSpPr>
          <p:cNvPr id="6" name="Shape 4"/>
          <p:cNvSpPr/>
          <p:nvPr/>
        </p:nvSpPr>
        <p:spPr>
          <a:xfrm>
            <a:off x="731520" y="1874520"/>
            <a:ext cx="2377440" cy="82296"/>
          </a:xfrm>
          <a:prstGeom prst="rect">
            <a:avLst/>
          </a:prstGeom>
          <a:solidFill>
            <a:srgbClr val="B0553F"/>
          </a:solidFill>
          <a:ln/>
        </p:spPr>
        <p:txBody>
          <a:bodyPr/>
          <a:lstStyle/>
          <a:p>
            <a:endParaRPr lang="en-US"/>
          </a:p>
        </p:txBody>
      </p:sp>
      <p:sp>
        <p:nvSpPr>
          <p:cNvPr id="7" name="Text 5"/>
          <p:cNvSpPr/>
          <p:nvPr/>
        </p:nvSpPr>
        <p:spPr>
          <a:xfrm>
            <a:off x="896112" y="2084832"/>
            <a:ext cx="2057400" cy="594360"/>
          </a:xfrm>
          <a:prstGeom prst="rect">
            <a:avLst/>
          </a:prstGeom>
          <a:noFill/>
          <a:ln/>
        </p:spPr>
        <p:txBody>
          <a:bodyPr wrap="square" rtlCol="0" anchor="t"/>
          <a:lstStyle/>
          <a:p>
            <a:pPr marL="0" indent="0" algn="l">
              <a:buNone/>
            </a:pPr>
            <a:r>
              <a:rPr lang="en-US" sz="1350" b="1" dirty="0">
                <a:solidFill>
                  <a:srgbClr val="B0553F"/>
                </a:solidFill>
                <a:latin typeface="Georgia" pitchFamily="34" charset="0"/>
                <a:ea typeface="Georgia" pitchFamily="34" charset="-122"/>
                <a:cs typeface="Georgia" pitchFamily="34" charset="-120"/>
              </a:rPr>
              <a:t>Proyectos inconclusos</a:t>
            </a:r>
            <a:endParaRPr lang="en-US" sz="1350" dirty="0"/>
          </a:p>
        </p:txBody>
      </p:sp>
      <p:sp>
        <p:nvSpPr>
          <p:cNvPr id="8" name="Text 6"/>
          <p:cNvSpPr/>
          <p:nvPr/>
        </p:nvSpPr>
        <p:spPr>
          <a:xfrm>
            <a:off x="896112" y="2697480"/>
            <a:ext cx="2057400" cy="822960"/>
          </a:xfrm>
          <a:prstGeom prst="rect">
            <a:avLst/>
          </a:prstGeom>
          <a:noFill/>
          <a:ln/>
        </p:spPr>
        <p:txBody>
          <a:bodyPr wrap="square" rtlCol="0" anchor="t"/>
          <a:lstStyle/>
          <a:p>
            <a:pPr marL="0" indent="0" algn="l">
              <a:lnSpc>
                <a:spcPct val="125000"/>
              </a:lnSpc>
              <a:buNone/>
            </a:pPr>
            <a:r>
              <a:rPr lang="en-US" sz="1050" dirty="0">
                <a:solidFill>
                  <a:srgbClr val="2C3E50"/>
                </a:solidFill>
                <a:latin typeface="Calibri" pitchFamily="34" charset="0"/>
                <a:ea typeface="Calibri" pitchFamily="34" charset="-122"/>
                <a:cs typeface="Calibri" pitchFamily="34" charset="-120"/>
              </a:rPr>
              <a:t>Obras que se inician sin dimensionar bien su costo o alcance quedan sin terminar.</a:t>
            </a:r>
            <a:endParaRPr lang="en-US" sz="1050" dirty="0"/>
          </a:p>
        </p:txBody>
      </p:sp>
      <p:sp>
        <p:nvSpPr>
          <p:cNvPr id="9" name="Shape 7"/>
          <p:cNvSpPr/>
          <p:nvPr/>
        </p:nvSpPr>
        <p:spPr>
          <a:xfrm>
            <a:off x="3383280" y="1874520"/>
            <a:ext cx="2377440" cy="1737360"/>
          </a:xfrm>
          <a:prstGeom prst="roundRect">
            <a:avLst>
              <a:gd name="adj" fmla="val 4211"/>
            </a:avLst>
          </a:prstGeom>
          <a:solidFill>
            <a:srgbClr val="F6EDE9"/>
          </a:solidFill>
          <a:ln w="12700">
            <a:solidFill>
              <a:srgbClr val="B0553F"/>
            </a:solidFill>
            <a:prstDash val="solid"/>
          </a:ln>
        </p:spPr>
        <p:txBody>
          <a:bodyPr/>
          <a:lstStyle/>
          <a:p>
            <a:endParaRPr lang="en-US"/>
          </a:p>
        </p:txBody>
      </p:sp>
      <p:sp>
        <p:nvSpPr>
          <p:cNvPr id="10" name="Shape 8"/>
          <p:cNvSpPr/>
          <p:nvPr/>
        </p:nvSpPr>
        <p:spPr>
          <a:xfrm>
            <a:off x="3383280" y="1874520"/>
            <a:ext cx="2377440" cy="82296"/>
          </a:xfrm>
          <a:prstGeom prst="rect">
            <a:avLst/>
          </a:prstGeom>
          <a:solidFill>
            <a:srgbClr val="B0553F"/>
          </a:solidFill>
          <a:ln/>
        </p:spPr>
        <p:txBody>
          <a:bodyPr/>
          <a:lstStyle/>
          <a:p>
            <a:endParaRPr lang="en-US"/>
          </a:p>
        </p:txBody>
      </p:sp>
      <p:sp>
        <p:nvSpPr>
          <p:cNvPr id="11" name="Text 9"/>
          <p:cNvSpPr/>
          <p:nvPr/>
        </p:nvSpPr>
        <p:spPr>
          <a:xfrm>
            <a:off x="3547872" y="2084832"/>
            <a:ext cx="2057400" cy="594360"/>
          </a:xfrm>
          <a:prstGeom prst="rect">
            <a:avLst/>
          </a:prstGeom>
          <a:noFill/>
          <a:ln/>
        </p:spPr>
        <p:txBody>
          <a:bodyPr wrap="square" rtlCol="0" anchor="t"/>
          <a:lstStyle/>
          <a:p>
            <a:pPr marL="0" indent="0" algn="l">
              <a:buNone/>
            </a:pPr>
            <a:r>
              <a:rPr lang="en-US" sz="1350" b="1" dirty="0">
                <a:solidFill>
                  <a:srgbClr val="B0553F"/>
                </a:solidFill>
                <a:latin typeface="Georgia" pitchFamily="34" charset="0"/>
                <a:ea typeface="Georgia" pitchFamily="34" charset="-122"/>
                <a:cs typeface="Georgia" pitchFamily="34" charset="-120"/>
              </a:rPr>
              <a:t>Traslados de fondos</a:t>
            </a:r>
            <a:endParaRPr lang="en-US" sz="1350" dirty="0"/>
          </a:p>
        </p:txBody>
      </p:sp>
      <p:sp>
        <p:nvSpPr>
          <p:cNvPr id="12" name="Text 10"/>
          <p:cNvSpPr/>
          <p:nvPr/>
        </p:nvSpPr>
        <p:spPr>
          <a:xfrm>
            <a:off x="3547872" y="2697480"/>
            <a:ext cx="2057400" cy="822960"/>
          </a:xfrm>
          <a:prstGeom prst="rect">
            <a:avLst/>
          </a:prstGeom>
          <a:noFill/>
          <a:ln/>
        </p:spPr>
        <p:txBody>
          <a:bodyPr wrap="square" rtlCol="0" anchor="t"/>
          <a:lstStyle/>
          <a:p>
            <a:pPr marL="0" indent="0" algn="l">
              <a:lnSpc>
                <a:spcPct val="125000"/>
              </a:lnSpc>
              <a:buNone/>
            </a:pPr>
            <a:r>
              <a:rPr lang="en-US" sz="1050" dirty="0">
                <a:solidFill>
                  <a:srgbClr val="2C3E50"/>
                </a:solidFill>
                <a:latin typeface="Calibri" pitchFamily="34" charset="0"/>
                <a:ea typeface="Calibri" pitchFamily="34" charset="-122"/>
                <a:cs typeface="Calibri" pitchFamily="34" charset="-120"/>
              </a:rPr>
              <a:t>Recursos aprobados para un fin terminan reasignados a otro por deficiencias de planificación.</a:t>
            </a:r>
            <a:endParaRPr lang="en-US" sz="1050" dirty="0"/>
          </a:p>
        </p:txBody>
      </p:sp>
      <p:sp>
        <p:nvSpPr>
          <p:cNvPr id="13" name="Shape 11"/>
          <p:cNvSpPr/>
          <p:nvPr/>
        </p:nvSpPr>
        <p:spPr>
          <a:xfrm>
            <a:off x="6035040" y="1874520"/>
            <a:ext cx="2377440" cy="1737360"/>
          </a:xfrm>
          <a:prstGeom prst="roundRect">
            <a:avLst>
              <a:gd name="adj" fmla="val 4211"/>
            </a:avLst>
          </a:prstGeom>
          <a:solidFill>
            <a:srgbClr val="F6EDE9"/>
          </a:solidFill>
          <a:ln w="12700">
            <a:solidFill>
              <a:srgbClr val="B0553F"/>
            </a:solidFill>
            <a:prstDash val="solid"/>
          </a:ln>
        </p:spPr>
        <p:txBody>
          <a:bodyPr/>
          <a:lstStyle/>
          <a:p>
            <a:endParaRPr lang="en-US"/>
          </a:p>
        </p:txBody>
      </p:sp>
      <p:sp>
        <p:nvSpPr>
          <p:cNvPr id="14" name="Shape 12"/>
          <p:cNvSpPr/>
          <p:nvPr/>
        </p:nvSpPr>
        <p:spPr>
          <a:xfrm>
            <a:off x="6035040" y="1874520"/>
            <a:ext cx="2377440" cy="82296"/>
          </a:xfrm>
          <a:prstGeom prst="rect">
            <a:avLst/>
          </a:prstGeom>
          <a:solidFill>
            <a:srgbClr val="B0553F"/>
          </a:solidFill>
          <a:ln/>
        </p:spPr>
        <p:txBody>
          <a:bodyPr/>
          <a:lstStyle/>
          <a:p>
            <a:endParaRPr lang="en-US"/>
          </a:p>
        </p:txBody>
      </p:sp>
      <p:sp>
        <p:nvSpPr>
          <p:cNvPr id="15" name="Text 13"/>
          <p:cNvSpPr/>
          <p:nvPr/>
        </p:nvSpPr>
        <p:spPr>
          <a:xfrm>
            <a:off x="6199632" y="2084832"/>
            <a:ext cx="2057400" cy="594360"/>
          </a:xfrm>
          <a:prstGeom prst="rect">
            <a:avLst/>
          </a:prstGeom>
          <a:noFill/>
          <a:ln/>
        </p:spPr>
        <p:txBody>
          <a:bodyPr wrap="square" rtlCol="0" anchor="t"/>
          <a:lstStyle/>
          <a:p>
            <a:pPr marL="0" indent="0" algn="l">
              <a:buNone/>
            </a:pPr>
            <a:r>
              <a:rPr lang="en-US" sz="1350" b="1" dirty="0">
                <a:solidFill>
                  <a:srgbClr val="B0553F"/>
                </a:solidFill>
                <a:latin typeface="Georgia" pitchFamily="34" charset="0"/>
                <a:ea typeface="Georgia" pitchFamily="34" charset="-122"/>
                <a:cs typeface="Georgia" pitchFamily="34" charset="-120"/>
              </a:rPr>
              <a:t>Inversiones no ejecutadas</a:t>
            </a:r>
            <a:endParaRPr lang="en-US" sz="1350" dirty="0"/>
          </a:p>
        </p:txBody>
      </p:sp>
      <p:sp>
        <p:nvSpPr>
          <p:cNvPr id="16" name="Text 14"/>
          <p:cNvSpPr/>
          <p:nvPr/>
        </p:nvSpPr>
        <p:spPr>
          <a:xfrm>
            <a:off x="6199632" y="2697480"/>
            <a:ext cx="2057400" cy="822960"/>
          </a:xfrm>
          <a:prstGeom prst="rect">
            <a:avLst/>
          </a:prstGeom>
          <a:noFill/>
          <a:ln/>
        </p:spPr>
        <p:txBody>
          <a:bodyPr wrap="square" rtlCol="0" anchor="t"/>
          <a:lstStyle/>
          <a:p>
            <a:pPr marL="0" indent="0" algn="l">
              <a:lnSpc>
                <a:spcPct val="125000"/>
              </a:lnSpc>
              <a:buNone/>
            </a:pPr>
            <a:r>
              <a:rPr lang="en-US" sz="1050" dirty="0">
                <a:solidFill>
                  <a:srgbClr val="2C3E50"/>
                </a:solidFill>
                <a:latin typeface="Calibri" pitchFamily="34" charset="0"/>
                <a:ea typeface="Calibri" pitchFamily="34" charset="-122"/>
                <a:cs typeface="Calibri" pitchFamily="34" charset="-120"/>
              </a:rPr>
              <a:t>Partidas que no llegan a realizarse por no contar con los estudios que las respalden.</a:t>
            </a:r>
            <a:endParaRPr lang="en-US" sz="1050" dirty="0"/>
          </a:p>
        </p:txBody>
      </p:sp>
      <p:sp>
        <p:nvSpPr>
          <p:cNvPr id="17" name="Shape 15"/>
          <p:cNvSpPr/>
          <p:nvPr/>
        </p:nvSpPr>
        <p:spPr>
          <a:xfrm>
            <a:off x="731520" y="3886200"/>
            <a:ext cx="7680960" cy="1005840"/>
          </a:xfrm>
          <a:prstGeom prst="roundRect">
            <a:avLst>
              <a:gd name="adj" fmla="val 7273"/>
            </a:avLst>
          </a:prstGeom>
          <a:solidFill>
            <a:srgbClr val="EEF2EE"/>
          </a:solidFill>
          <a:ln w="12700">
            <a:solidFill>
              <a:srgbClr val="7C9885"/>
            </a:solidFill>
            <a:prstDash val="solid"/>
          </a:ln>
        </p:spPr>
        <p:txBody>
          <a:bodyPr/>
          <a:lstStyle/>
          <a:p>
            <a:endParaRPr lang="en-US"/>
          </a:p>
        </p:txBody>
      </p:sp>
      <p:sp>
        <p:nvSpPr>
          <p:cNvPr id="18" name="Text 16"/>
          <p:cNvSpPr/>
          <p:nvPr/>
        </p:nvSpPr>
        <p:spPr>
          <a:xfrm>
            <a:off x="960120" y="4023360"/>
            <a:ext cx="7223760" cy="320040"/>
          </a:xfrm>
          <a:prstGeom prst="rect">
            <a:avLst/>
          </a:prstGeom>
          <a:noFill/>
          <a:ln/>
        </p:spPr>
        <p:txBody>
          <a:bodyPr wrap="square" rtlCol="0" anchor="ctr"/>
          <a:lstStyle/>
          <a:p>
            <a:pPr marL="0" indent="0" algn="l">
              <a:buNone/>
            </a:pPr>
            <a:r>
              <a:rPr lang="en-US" sz="1200" b="1" dirty="0">
                <a:solidFill>
                  <a:srgbClr val="5A7A63"/>
                </a:solidFill>
                <a:latin typeface="Calibri" pitchFamily="34" charset="0"/>
                <a:ea typeface="Calibri" pitchFamily="34" charset="-122"/>
                <a:cs typeface="Calibri" pitchFamily="34" charset="-120"/>
              </a:rPr>
              <a:t>Recomendación</a:t>
            </a:r>
            <a:endParaRPr lang="en-US" sz="1200" dirty="0"/>
          </a:p>
        </p:txBody>
      </p:sp>
      <p:sp>
        <p:nvSpPr>
          <p:cNvPr id="19" name="Text 17"/>
          <p:cNvSpPr/>
          <p:nvPr/>
        </p:nvSpPr>
        <p:spPr>
          <a:xfrm>
            <a:off x="960120" y="4315968"/>
            <a:ext cx="7223760" cy="548640"/>
          </a:xfrm>
          <a:prstGeom prst="rect">
            <a:avLst/>
          </a:prstGeom>
          <a:noFill/>
          <a:ln/>
        </p:spPr>
        <p:txBody>
          <a:bodyPr wrap="square" rtlCol="0" anchor="t"/>
          <a:lstStyle/>
          <a:p>
            <a:pPr marL="0" indent="0" algn="l">
              <a:lnSpc>
                <a:spcPct val="125000"/>
              </a:lnSpc>
              <a:buNone/>
            </a:pPr>
            <a:r>
              <a:rPr lang="en-US" sz="1150" dirty="0">
                <a:solidFill>
                  <a:srgbClr val="2C3E50"/>
                </a:solidFill>
                <a:latin typeface="Calibri" pitchFamily="34" charset="0"/>
                <a:ea typeface="Calibri" pitchFamily="34" charset="-122"/>
                <a:cs typeface="Calibri" pitchFamily="34" charset="-120"/>
              </a:rPr>
              <a:t>Establecer como requisito que ninguna inversión se apruebe sin su respectivo estudio de factibilidad y documentación de soporte, garantizando que cada proyecto se desarrolle conforme a lo esperado y proteja los recursos del Colegio.</a:t>
            </a:r>
            <a:endParaRPr lang="en-US" sz="11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31520" y="384048"/>
            <a:ext cx="7680960" cy="640080"/>
          </a:xfrm>
          <a:prstGeom prst="rect">
            <a:avLst/>
          </a:prstGeom>
          <a:noFill/>
          <a:ln/>
        </p:spPr>
        <p:txBody>
          <a:bodyPr wrap="square" rtlCol="0" anchor="ctr"/>
          <a:lstStyle/>
          <a:p>
            <a:pPr marL="0" indent="0" algn="l">
              <a:buNone/>
            </a:pPr>
            <a:r>
              <a:rPr lang="en-US" sz="2700" b="1" dirty="0">
                <a:solidFill>
                  <a:srgbClr val="2C3E50"/>
                </a:solidFill>
                <a:latin typeface="Georgia" pitchFamily="34" charset="0"/>
                <a:ea typeface="Georgia" pitchFamily="34" charset="-122"/>
                <a:cs typeface="Georgia" pitchFamily="34" charset="-120"/>
              </a:rPr>
              <a:t>Recomendaciones de la Comisión</a:t>
            </a:r>
            <a:endParaRPr lang="en-US" sz="2700" dirty="0"/>
          </a:p>
        </p:txBody>
      </p:sp>
      <p:sp>
        <p:nvSpPr>
          <p:cNvPr id="3" name="Shape 1"/>
          <p:cNvSpPr/>
          <p:nvPr/>
        </p:nvSpPr>
        <p:spPr>
          <a:xfrm>
            <a:off x="749808" y="1024128"/>
            <a:ext cx="1371600" cy="45720"/>
          </a:xfrm>
          <a:prstGeom prst="rect">
            <a:avLst/>
          </a:prstGeom>
          <a:solidFill>
            <a:srgbClr val="7C9885"/>
          </a:solidFill>
          <a:ln/>
        </p:spPr>
        <p:txBody>
          <a:bodyPr/>
          <a:lstStyle/>
          <a:p>
            <a:endParaRPr lang="en-US"/>
          </a:p>
        </p:txBody>
      </p:sp>
      <p:sp>
        <p:nvSpPr>
          <p:cNvPr id="4" name="Shape 2"/>
          <p:cNvSpPr/>
          <p:nvPr/>
        </p:nvSpPr>
        <p:spPr>
          <a:xfrm>
            <a:off x="640080" y="1280160"/>
            <a:ext cx="3794760" cy="795528"/>
          </a:xfrm>
          <a:prstGeom prst="roundRect">
            <a:avLst>
              <a:gd name="adj" fmla="val 6897"/>
            </a:avLst>
          </a:prstGeom>
          <a:solidFill>
            <a:srgbClr val="F5F7F9"/>
          </a:solidFill>
          <a:ln w="12700">
            <a:solidFill>
              <a:srgbClr val="E8EDF1"/>
            </a:solidFill>
            <a:prstDash val="solid"/>
          </a:ln>
        </p:spPr>
        <p:txBody>
          <a:bodyPr/>
          <a:lstStyle/>
          <a:p>
            <a:endParaRPr lang="en-US"/>
          </a:p>
        </p:txBody>
      </p:sp>
      <p:sp>
        <p:nvSpPr>
          <p:cNvPr id="5" name="Text 3"/>
          <p:cNvSpPr/>
          <p:nvPr/>
        </p:nvSpPr>
        <p:spPr>
          <a:xfrm>
            <a:off x="749808" y="1335024"/>
            <a:ext cx="365760" cy="365760"/>
          </a:xfrm>
          <a:prstGeom prst="rect">
            <a:avLst/>
          </a:prstGeom>
          <a:noFill/>
          <a:ln/>
        </p:spPr>
        <p:txBody>
          <a:bodyPr wrap="square" rtlCol="0" anchor="ctr"/>
          <a:lstStyle/>
          <a:p>
            <a:pPr marL="0" indent="0" algn="ctr">
              <a:buNone/>
            </a:pPr>
            <a:r>
              <a:rPr lang="en-US" sz="1700" b="1" dirty="0">
                <a:solidFill>
                  <a:srgbClr val="7C9885"/>
                </a:solidFill>
                <a:latin typeface="Georgia" pitchFamily="34" charset="0"/>
                <a:ea typeface="Georgia" pitchFamily="34" charset="-122"/>
                <a:cs typeface="Georgia" pitchFamily="34" charset="-120"/>
              </a:rPr>
              <a:t>1</a:t>
            </a:r>
            <a:endParaRPr lang="en-US" sz="1700" dirty="0"/>
          </a:p>
        </p:txBody>
      </p:sp>
      <p:sp>
        <p:nvSpPr>
          <p:cNvPr id="6" name="Text 4"/>
          <p:cNvSpPr/>
          <p:nvPr/>
        </p:nvSpPr>
        <p:spPr>
          <a:xfrm>
            <a:off x="1143000" y="1353312"/>
            <a:ext cx="3200400" cy="274320"/>
          </a:xfrm>
          <a:prstGeom prst="rect">
            <a:avLst/>
          </a:prstGeom>
          <a:noFill/>
          <a:ln/>
        </p:spPr>
        <p:txBody>
          <a:bodyPr wrap="square" rtlCol="0" anchor="ctr"/>
          <a:lstStyle/>
          <a:p>
            <a:pPr marL="0" indent="0" algn="l">
              <a:buNone/>
            </a:pPr>
            <a:r>
              <a:rPr lang="en-US" sz="1200" b="1" dirty="0">
                <a:solidFill>
                  <a:srgbClr val="2C3E50"/>
                </a:solidFill>
                <a:latin typeface="Calibri" pitchFamily="34" charset="0"/>
                <a:ea typeface="Calibri" pitchFamily="34" charset="-122"/>
                <a:cs typeface="Calibri" pitchFamily="34" charset="-120"/>
              </a:rPr>
              <a:t>Eficiencia recaudatoria</a:t>
            </a:r>
            <a:endParaRPr lang="en-US" sz="1200" dirty="0"/>
          </a:p>
        </p:txBody>
      </p:sp>
      <p:sp>
        <p:nvSpPr>
          <p:cNvPr id="7" name="Text 5"/>
          <p:cNvSpPr/>
          <p:nvPr/>
        </p:nvSpPr>
        <p:spPr>
          <a:xfrm>
            <a:off x="1143000" y="1627632"/>
            <a:ext cx="3200400" cy="420624"/>
          </a:xfrm>
          <a:prstGeom prst="rect">
            <a:avLst/>
          </a:prstGeom>
          <a:noFill/>
          <a:ln/>
        </p:spPr>
        <p:txBody>
          <a:bodyPr wrap="square" rtlCol="0" anchor="t"/>
          <a:lstStyle/>
          <a:p>
            <a:pPr marL="0" indent="0" algn="l">
              <a:lnSpc>
                <a:spcPct val="112000"/>
              </a:lnSpc>
              <a:buNone/>
            </a:pPr>
            <a:r>
              <a:rPr lang="en-US" sz="850" dirty="0">
                <a:solidFill>
                  <a:srgbClr val="6B7787"/>
                </a:solidFill>
                <a:latin typeface="Calibri" pitchFamily="34" charset="0"/>
                <a:ea typeface="Calibri" pitchFamily="34" charset="-122"/>
                <a:cs typeface="Calibri" pitchFamily="34" charset="-120"/>
              </a:rPr>
              <a:t>Llamado a sedes, capítulos y administración a alcanzar las metas de recaudación.</a:t>
            </a:r>
            <a:endParaRPr lang="en-US" sz="850" dirty="0"/>
          </a:p>
        </p:txBody>
      </p:sp>
      <p:sp>
        <p:nvSpPr>
          <p:cNvPr id="8" name="Shape 6"/>
          <p:cNvSpPr/>
          <p:nvPr/>
        </p:nvSpPr>
        <p:spPr>
          <a:xfrm>
            <a:off x="4617720" y="1280160"/>
            <a:ext cx="3794760" cy="795528"/>
          </a:xfrm>
          <a:prstGeom prst="roundRect">
            <a:avLst>
              <a:gd name="adj" fmla="val 6897"/>
            </a:avLst>
          </a:prstGeom>
          <a:solidFill>
            <a:srgbClr val="F5F7F9"/>
          </a:solidFill>
          <a:ln w="12700">
            <a:solidFill>
              <a:srgbClr val="E8EDF1"/>
            </a:solidFill>
            <a:prstDash val="solid"/>
          </a:ln>
        </p:spPr>
        <p:txBody>
          <a:bodyPr/>
          <a:lstStyle/>
          <a:p>
            <a:endParaRPr lang="en-US"/>
          </a:p>
        </p:txBody>
      </p:sp>
      <p:sp>
        <p:nvSpPr>
          <p:cNvPr id="9" name="Text 7"/>
          <p:cNvSpPr/>
          <p:nvPr/>
        </p:nvSpPr>
        <p:spPr>
          <a:xfrm>
            <a:off x="4727448" y="1335024"/>
            <a:ext cx="365760" cy="365760"/>
          </a:xfrm>
          <a:prstGeom prst="rect">
            <a:avLst/>
          </a:prstGeom>
          <a:noFill/>
          <a:ln/>
        </p:spPr>
        <p:txBody>
          <a:bodyPr wrap="square" rtlCol="0" anchor="ctr"/>
          <a:lstStyle/>
          <a:p>
            <a:pPr marL="0" indent="0" algn="ctr">
              <a:buNone/>
            </a:pPr>
            <a:r>
              <a:rPr lang="en-US" sz="1700" b="1" dirty="0">
                <a:solidFill>
                  <a:srgbClr val="7C9885"/>
                </a:solidFill>
                <a:latin typeface="Georgia" pitchFamily="34" charset="0"/>
                <a:ea typeface="Georgia" pitchFamily="34" charset="-122"/>
                <a:cs typeface="Georgia" pitchFamily="34" charset="-120"/>
              </a:rPr>
              <a:t>2</a:t>
            </a:r>
            <a:endParaRPr lang="en-US" sz="1700" dirty="0"/>
          </a:p>
        </p:txBody>
      </p:sp>
      <p:sp>
        <p:nvSpPr>
          <p:cNvPr id="10" name="Text 8"/>
          <p:cNvSpPr/>
          <p:nvPr/>
        </p:nvSpPr>
        <p:spPr>
          <a:xfrm>
            <a:off x="5120640" y="1353312"/>
            <a:ext cx="3200400" cy="274320"/>
          </a:xfrm>
          <a:prstGeom prst="rect">
            <a:avLst/>
          </a:prstGeom>
          <a:noFill/>
          <a:ln/>
        </p:spPr>
        <p:txBody>
          <a:bodyPr wrap="square" rtlCol="0" anchor="ctr"/>
          <a:lstStyle/>
          <a:p>
            <a:pPr marL="0" indent="0" algn="l">
              <a:buNone/>
            </a:pPr>
            <a:r>
              <a:rPr lang="en-US" sz="1200" b="1" dirty="0">
                <a:solidFill>
                  <a:srgbClr val="2C3E50"/>
                </a:solidFill>
                <a:latin typeface="Calibri" pitchFamily="34" charset="0"/>
                <a:ea typeface="Calibri" pitchFamily="34" charset="-122"/>
                <a:cs typeface="Calibri" pitchFamily="34" charset="-120"/>
              </a:rPr>
              <a:t>Registro de ingresos por sede</a:t>
            </a:r>
            <a:endParaRPr lang="en-US" sz="1200" dirty="0"/>
          </a:p>
        </p:txBody>
      </p:sp>
      <p:sp>
        <p:nvSpPr>
          <p:cNvPr id="11" name="Text 9"/>
          <p:cNvSpPr/>
          <p:nvPr/>
        </p:nvSpPr>
        <p:spPr>
          <a:xfrm>
            <a:off x="5120640" y="1627632"/>
            <a:ext cx="3200400" cy="420624"/>
          </a:xfrm>
          <a:prstGeom prst="rect">
            <a:avLst/>
          </a:prstGeom>
          <a:noFill/>
          <a:ln/>
        </p:spPr>
        <p:txBody>
          <a:bodyPr wrap="square" rtlCol="0" anchor="t"/>
          <a:lstStyle/>
          <a:p>
            <a:pPr marL="0" indent="0" algn="l">
              <a:lnSpc>
                <a:spcPct val="112000"/>
              </a:lnSpc>
              <a:buNone/>
            </a:pPr>
            <a:r>
              <a:rPr lang="en-US" sz="850" dirty="0">
                <a:solidFill>
                  <a:srgbClr val="6B7787"/>
                </a:solidFill>
                <a:latin typeface="Calibri" pitchFamily="34" charset="0"/>
                <a:ea typeface="Calibri" pitchFamily="34" charset="-122"/>
                <a:cs typeface="Calibri" pitchFamily="34" charset="-120"/>
              </a:rPr>
              <a:t>Asignar cada ingreso a la entidad donde se genera; responsabilidad de contabilidad y administración.</a:t>
            </a:r>
            <a:endParaRPr lang="en-US" sz="850" dirty="0"/>
          </a:p>
        </p:txBody>
      </p:sp>
      <p:sp>
        <p:nvSpPr>
          <p:cNvPr id="12" name="Shape 10"/>
          <p:cNvSpPr/>
          <p:nvPr/>
        </p:nvSpPr>
        <p:spPr>
          <a:xfrm>
            <a:off x="640080" y="2167128"/>
            <a:ext cx="3794760" cy="795528"/>
          </a:xfrm>
          <a:prstGeom prst="roundRect">
            <a:avLst>
              <a:gd name="adj" fmla="val 6897"/>
            </a:avLst>
          </a:prstGeom>
          <a:solidFill>
            <a:srgbClr val="F5F7F9"/>
          </a:solidFill>
          <a:ln w="12700">
            <a:solidFill>
              <a:srgbClr val="E8EDF1"/>
            </a:solidFill>
            <a:prstDash val="solid"/>
          </a:ln>
        </p:spPr>
        <p:txBody>
          <a:bodyPr/>
          <a:lstStyle/>
          <a:p>
            <a:endParaRPr lang="en-US"/>
          </a:p>
        </p:txBody>
      </p:sp>
      <p:sp>
        <p:nvSpPr>
          <p:cNvPr id="13" name="Text 11"/>
          <p:cNvSpPr/>
          <p:nvPr/>
        </p:nvSpPr>
        <p:spPr>
          <a:xfrm>
            <a:off x="749808" y="2221992"/>
            <a:ext cx="365760" cy="365760"/>
          </a:xfrm>
          <a:prstGeom prst="rect">
            <a:avLst/>
          </a:prstGeom>
          <a:noFill/>
          <a:ln/>
        </p:spPr>
        <p:txBody>
          <a:bodyPr wrap="square" rtlCol="0" anchor="ctr"/>
          <a:lstStyle/>
          <a:p>
            <a:pPr marL="0" indent="0" algn="ctr">
              <a:buNone/>
            </a:pPr>
            <a:r>
              <a:rPr lang="en-US" sz="1700" b="1" dirty="0">
                <a:solidFill>
                  <a:srgbClr val="7C9885"/>
                </a:solidFill>
                <a:latin typeface="Georgia" pitchFamily="34" charset="0"/>
                <a:ea typeface="Georgia" pitchFamily="34" charset="-122"/>
                <a:cs typeface="Georgia" pitchFamily="34" charset="-120"/>
              </a:rPr>
              <a:t>3</a:t>
            </a:r>
            <a:endParaRPr lang="en-US" sz="1700" dirty="0"/>
          </a:p>
        </p:txBody>
      </p:sp>
      <p:sp>
        <p:nvSpPr>
          <p:cNvPr id="14" name="Text 12"/>
          <p:cNvSpPr/>
          <p:nvPr/>
        </p:nvSpPr>
        <p:spPr>
          <a:xfrm>
            <a:off x="1143000" y="2240280"/>
            <a:ext cx="3200400" cy="274320"/>
          </a:xfrm>
          <a:prstGeom prst="rect">
            <a:avLst/>
          </a:prstGeom>
          <a:noFill/>
          <a:ln/>
        </p:spPr>
        <p:txBody>
          <a:bodyPr wrap="square" rtlCol="0" anchor="ctr"/>
          <a:lstStyle/>
          <a:p>
            <a:pPr marL="0" indent="0" algn="l">
              <a:buNone/>
            </a:pPr>
            <a:r>
              <a:rPr lang="en-US" sz="1200" b="1" dirty="0">
                <a:solidFill>
                  <a:srgbClr val="2C3E50"/>
                </a:solidFill>
                <a:latin typeface="Calibri" pitchFamily="34" charset="0"/>
                <a:ea typeface="Calibri" pitchFamily="34" charset="-122"/>
                <a:cs typeface="Calibri" pitchFamily="34" charset="-120"/>
              </a:rPr>
              <a:t>Estudios de factibilidad</a:t>
            </a:r>
            <a:endParaRPr lang="en-US" sz="1200" dirty="0"/>
          </a:p>
        </p:txBody>
      </p:sp>
      <p:sp>
        <p:nvSpPr>
          <p:cNvPr id="15" name="Text 13"/>
          <p:cNvSpPr/>
          <p:nvPr/>
        </p:nvSpPr>
        <p:spPr>
          <a:xfrm>
            <a:off x="1143000" y="2514600"/>
            <a:ext cx="3200400" cy="420624"/>
          </a:xfrm>
          <a:prstGeom prst="rect">
            <a:avLst/>
          </a:prstGeom>
          <a:noFill/>
          <a:ln/>
        </p:spPr>
        <p:txBody>
          <a:bodyPr wrap="square" rtlCol="0" anchor="t"/>
          <a:lstStyle/>
          <a:p>
            <a:pPr marL="0" indent="0" algn="l">
              <a:lnSpc>
                <a:spcPct val="112000"/>
              </a:lnSpc>
              <a:buNone/>
            </a:pPr>
            <a:r>
              <a:rPr lang="en-US" sz="850" dirty="0">
                <a:solidFill>
                  <a:srgbClr val="6B7787"/>
                </a:solidFill>
                <a:latin typeface="Calibri" pitchFamily="34" charset="0"/>
                <a:ea typeface="Calibri" pitchFamily="34" charset="-122"/>
                <a:cs typeface="Calibri" pitchFamily="34" charset="-120"/>
              </a:rPr>
              <a:t>Toda inversión debe presentarse a la Asamblea con documentación y estudios previos completos.</a:t>
            </a:r>
            <a:endParaRPr lang="en-US" sz="850" dirty="0"/>
          </a:p>
        </p:txBody>
      </p:sp>
      <p:sp>
        <p:nvSpPr>
          <p:cNvPr id="16" name="Shape 14"/>
          <p:cNvSpPr/>
          <p:nvPr/>
        </p:nvSpPr>
        <p:spPr>
          <a:xfrm>
            <a:off x="4617720" y="2167128"/>
            <a:ext cx="3794760" cy="795528"/>
          </a:xfrm>
          <a:prstGeom prst="roundRect">
            <a:avLst>
              <a:gd name="adj" fmla="val 6897"/>
            </a:avLst>
          </a:prstGeom>
          <a:solidFill>
            <a:srgbClr val="F5F7F9"/>
          </a:solidFill>
          <a:ln w="12700">
            <a:solidFill>
              <a:srgbClr val="E8EDF1"/>
            </a:solidFill>
            <a:prstDash val="solid"/>
          </a:ln>
        </p:spPr>
        <p:txBody>
          <a:bodyPr/>
          <a:lstStyle/>
          <a:p>
            <a:endParaRPr lang="en-US"/>
          </a:p>
        </p:txBody>
      </p:sp>
      <p:sp>
        <p:nvSpPr>
          <p:cNvPr id="17" name="Text 15"/>
          <p:cNvSpPr/>
          <p:nvPr/>
        </p:nvSpPr>
        <p:spPr>
          <a:xfrm>
            <a:off x="4727448" y="2221992"/>
            <a:ext cx="365760" cy="365760"/>
          </a:xfrm>
          <a:prstGeom prst="rect">
            <a:avLst/>
          </a:prstGeom>
          <a:noFill/>
          <a:ln/>
        </p:spPr>
        <p:txBody>
          <a:bodyPr wrap="square" rtlCol="0" anchor="ctr"/>
          <a:lstStyle/>
          <a:p>
            <a:pPr marL="0" indent="0" algn="ctr">
              <a:buNone/>
            </a:pPr>
            <a:r>
              <a:rPr lang="en-US" sz="1700" b="1" dirty="0">
                <a:solidFill>
                  <a:srgbClr val="7C9885"/>
                </a:solidFill>
                <a:latin typeface="Georgia" pitchFamily="34" charset="0"/>
                <a:ea typeface="Georgia" pitchFamily="34" charset="-122"/>
                <a:cs typeface="Georgia" pitchFamily="34" charset="-120"/>
              </a:rPr>
              <a:t>4</a:t>
            </a:r>
            <a:endParaRPr lang="en-US" sz="1700" dirty="0"/>
          </a:p>
        </p:txBody>
      </p:sp>
      <p:sp>
        <p:nvSpPr>
          <p:cNvPr id="18" name="Text 16"/>
          <p:cNvSpPr/>
          <p:nvPr/>
        </p:nvSpPr>
        <p:spPr>
          <a:xfrm>
            <a:off x="5120640" y="2240280"/>
            <a:ext cx="3200400" cy="274320"/>
          </a:xfrm>
          <a:prstGeom prst="rect">
            <a:avLst/>
          </a:prstGeom>
          <a:noFill/>
          <a:ln/>
        </p:spPr>
        <p:txBody>
          <a:bodyPr wrap="square" rtlCol="0" anchor="ctr"/>
          <a:lstStyle/>
          <a:p>
            <a:pPr marL="0" indent="0" algn="l">
              <a:buNone/>
            </a:pPr>
            <a:r>
              <a:rPr lang="en-US" sz="1200" b="1" dirty="0">
                <a:solidFill>
                  <a:srgbClr val="2C3E50"/>
                </a:solidFill>
                <a:latin typeface="Calibri" pitchFamily="34" charset="0"/>
                <a:ea typeface="Calibri" pitchFamily="34" charset="-122"/>
                <a:cs typeface="Calibri" pitchFamily="34" charset="-120"/>
              </a:rPr>
              <a:t>Centro de Convenciones</a:t>
            </a:r>
            <a:endParaRPr lang="en-US" sz="1200" dirty="0"/>
          </a:p>
        </p:txBody>
      </p:sp>
      <p:sp>
        <p:nvSpPr>
          <p:cNvPr id="19" name="Text 17"/>
          <p:cNvSpPr/>
          <p:nvPr/>
        </p:nvSpPr>
        <p:spPr>
          <a:xfrm>
            <a:off x="5120640" y="2514600"/>
            <a:ext cx="3200400" cy="420624"/>
          </a:xfrm>
          <a:prstGeom prst="rect">
            <a:avLst/>
          </a:prstGeom>
          <a:noFill/>
          <a:ln/>
        </p:spPr>
        <p:txBody>
          <a:bodyPr wrap="square" rtlCol="0" anchor="t"/>
          <a:lstStyle/>
          <a:p>
            <a:pPr marL="0" indent="0" algn="l">
              <a:lnSpc>
                <a:spcPct val="112000"/>
              </a:lnSpc>
              <a:buNone/>
            </a:pPr>
            <a:r>
              <a:rPr lang="en-US" sz="850" dirty="0">
                <a:solidFill>
                  <a:srgbClr val="6B7787"/>
                </a:solidFill>
                <a:latin typeface="Calibri" pitchFamily="34" charset="0"/>
                <a:ea typeface="Calibri" pitchFamily="34" charset="-122"/>
                <a:cs typeface="Calibri" pitchFamily="34" charset="-120"/>
              </a:rPr>
              <a:t>Elevar el aprovechamiento del activo para mejorar su recaudación.</a:t>
            </a:r>
            <a:endParaRPr lang="en-US" sz="850" dirty="0"/>
          </a:p>
        </p:txBody>
      </p:sp>
      <p:sp>
        <p:nvSpPr>
          <p:cNvPr id="20" name="Shape 18"/>
          <p:cNvSpPr/>
          <p:nvPr/>
        </p:nvSpPr>
        <p:spPr>
          <a:xfrm>
            <a:off x="640080" y="3054096"/>
            <a:ext cx="3794760" cy="795528"/>
          </a:xfrm>
          <a:prstGeom prst="roundRect">
            <a:avLst>
              <a:gd name="adj" fmla="val 6897"/>
            </a:avLst>
          </a:prstGeom>
          <a:solidFill>
            <a:srgbClr val="F5F7F9"/>
          </a:solidFill>
          <a:ln w="12700">
            <a:solidFill>
              <a:srgbClr val="E8EDF1"/>
            </a:solidFill>
            <a:prstDash val="solid"/>
          </a:ln>
        </p:spPr>
        <p:txBody>
          <a:bodyPr/>
          <a:lstStyle/>
          <a:p>
            <a:endParaRPr lang="en-US"/>
          </a:p>
        </p:txBody>
      </p:sp>
      <p:sp>
        <p:nvSpPr>
          <p:cNvPr id="21" name="Text 19"/>
          <p:cNvSpPr/>
          <p:nvPr/>
        </p:nvSpPr>
        <p:spPr>
          <a:xfrm>
            <a:off x="749808" y="3108960"/>
            <a:ext cx="365760" cy="365760"/>
          </a:xfrm>
          <a:prstGeom prst="rect">
            <a:avLst/>
          </a:prstGeom>
          <a:noFill/>
          <a:ln/>
        </p:spPr>
        <p:txBody>
          <a:bodyPr wrap="square" rtlCol="0" anchor="ctr"/>
          <a:lstStyle/>
          <a:p>
            <a:pPr marL="0" indent="0" algn="ctr">
              <a:buNone/>
            </a:pPr>
            <a:r>
              <a:rPr lang="en-US" sz="1700" b="1" dirty="0">
                <a:solidFill>
                  <a:srgbClr val="7C9885"/>
                </a:solidFill>
                <a:latin typeface="Georgia" pitchFamily="34" charset="0"/>
                <a:ea typeface="Georgia" pitchFamily="34" charset="-122"/>
                <a:cs typeface="Georgia" pitchFamily="34" charset="-120"/>
              </a:rPr>
              <a:t>5</a:t>
            </a:r>
            <a:endParaRPr lang="en-US" sz="1700" dirty="0"/>
          </a:p>
        </p:txBody>
      </p:sp>
      <p:sp>
        <p:nvSpPr>
          <p:cNvPr id="22" name="Text 20"/>
          <p:cNvSpPr/>
          <p:nvPr/>
        </p:nvSpPr>
        <p:spPr>
          <a:xfrm>
            <a:off x="1143000" y="3127248"/>
            <a:ext cx="3200400" cy="274320"/>
          </a:xfrm>
          <a:prstGeom prst="rect">
            <a:avLst/>
          </a:prstGeom>
          <a:noFill/>
          <a:ln/>
        </p:spPr>
        <p:txBody>
          <a:bodyPr wrap="square" rtlCol="0" anchor="ctr"/>
          <a:lstStyle/>
          <a:p>
            <a:pPr marL="0" indent="0" algn="l">
              <a:buNone/>
            </a:pPr>
            <a:r>
              <a:rPr lang="en-US" sz="1200" b="1" dirty="0">
                <a:solidFill>
                  <a:srgbClr val="2C3E50"/>
                </a:solidFill>
                <a:latin typeface="Calibri" pitchFamily="34" charset="0"/>
                <a:ea typeface="Calibri" pitchFamily="34" charset="-122"/>
                <a:cs typeface="Calibri" pitchFamily="34" charset="-120"/>
              </a:rPr>
              <a:t>Centro de Conciliación</a:t>
            </a:r>
            <a:endParaRPr lang="en-US" sz="1200" dirty="0"/>
          </a:p>
        </p:txBody>
      </p:sp>
      <p:sp>
        <p:nvSpPr>
          <p:cNvPr id="23" name="Text 21"/>
          <p:cNvSpPr/>
          <p:nvPr/>
        </p:nvSpPr>
        <p:spPr>
          <a:xfrm>
            <a:off x="1143000" y="3401568"/>
            <a:ext cx="3200400" cy="420624"/>
          </a:xfrm>
          <a:prstGeom prst="rect">
            <a:avLst/>
          </a:prstGeom>
          <a:noFill/>
          <a:ln/>
        </p:spPr>
        <p:txBody>
          <a:bodyPr wrap="square" rtlCol="0" anchor="t"/>
          <a:lstStyle/>
          <a:p>
            <a:pPr marL="0" indent="0" algn="l">
              <a:lnSpc>
                <a:spcPct val="112000"/>
              </a:lnSpc>
              <a:buNone/>
            </a:pPr>
            <a:r>
              <a:rPr lang="en-US" sz="850" dirty="0">
                <a:solidFill>
                  <a:srgbClr val="6B7787"/>
                </a:solidFill>
                <a:latin typeface="Calibri" pitchFamily="34" charset="0"/>
                <a:ea typeface="Calibri" pitchFamily="34" charset="-122"/>
                <a:cs typeface="Calibri" pitchFamily="34" charset="-120"/>
              </a:rPr>
              <a:t>Campaña institucional para canalizar casos al CICH en lugar de las </a:t>
            </a:r>
            <a:r>
              <a:rPr lang="en-US" sz="850" dirty="0" err="1">
                <a:solidFill>
                  <a:srgbClr val="6B7787"/>
                </a:solidFill>
                <a:latin typeface="Calibri" pitchFamily="34" charset="0"/>
                <a:ea typeface="Calibri" pitchFamily="34" charset="-122"/>
                <a:cs typeface="Calibri" pitchFamily="34" charset="-120"/>
              </a:rPr>
              <a:t>Cámaras</a:t>
            </a:r>
            <a:r>
              <a:rPr lang="en-US" sz="850" dirty="0">
                <a:solidFill>
                  <a:srgbClr val="6B7787"/>
                </a:solidFill>
                <a:latin typeface="Calibri" pitchFamily="34" charset="0"/>
                <a:ea typeface="Calibri" pitchFamily="34" charset="-122"/>
                <a:cs typeface="Calibri" pitchFamily="34" charset="-120"/>
              </a:rPr>
              <a:t> de Comercio.</a:t>
            </a:r>
            <a:endParaRPr lang="en-US" sz="850" dirty="0"/>
          </a:p>
        </p:txBody>
      </p:sp>
      <p:sp>
        <p:nvSpPr>
          <p:cNvPr id="24" name="Shape 22"/>
          <p:cNvSpPr/>
          <p:nvPr/>
        </p:nvSpPr>
        <p:spPr>
          <a:xfrm>
            <a:off x="4617720" y="3054096"/>
            <a:ext cx="3794760" cy="795528"/>
          </a:xfrm>
          <a:prstGeom prst="roundRect">
            <a:avLst>
              <a:gd name="adj" fmla="val 6897"/>
            </a:avLst>
          </a:prstGeom>
          <a:solidFill>
            <a:srgbClr val="F5F7F9"/>
          </a:solidFill>
          <a:ln w="12700">
            <a:solidFill>
              <a:srgbClr val="E8EDF1"/>
            </a:solidFill>
            <a:prstDash val="solid"/>
          </a:ln>
        </p:spPr>
        <p:txBody>
          <a:bodyPr/>
          <a:lstStyle/>
          <a:p>
            <a:endParaRPr lang="en-US"/>
          </a:p>
        </p:txBody>
      </p:sp>
      <p:sp>
        <p:nvSpPr>
          <p:cNvPr id="25" name="Text 23"/>
          <p:cNvSpPr/>
          <p:nvPr/>
        </p:nvSpPr>
        <p:spPr>
          <a:xfrm>
            <a:off x="4727448" y="3108960"/>
            <a:ext cx="365760" cy="365760"/>
          </a:xfrm>
          <a:prstGeom prst="rect">
            <a:avLst/>
          </a:prstGeom>
          <a:noFill/>
          <a:ln/>
        </p:spPr>
        <p:txBody>
          <a:bodyPr wrap="square" rtlCol="0" anchor="ctr"/>
          <a:lstStyle/>
          <a:p>
            <a:pPr marL="0" indent="0" algn="ctr">
              <a:buNone/>
            </a:pPr>
            <a:r>
              <a:rPr lang="en-US" sz="1700" b="1" dirty="0">
                <a:solidFill>
                  <a:srgbClr val="7C9885"/>
                </a:solidFill>
                <a:latin typeface="Georgia" pitchFamily="34" charset="0"/>
                <a:ea typeface="Georgia" pitchFamily="34" charset="-122"/>
                <a:cs typeface="Georgia" pitchFamily="34" charset="-120"/>
              </a:rPr>
              <a:t>6</a:t>
            </a:r>
            <a:endParaRPr lang="en-US" sz="1700" dirty="0"/>
          </a:p>
        </p:txBody>
      </p:sp>
      <p:sp>
        <p:nvSpPr>
          <p:cNvPr id="26" name="Text 24"/>
          <p:cNvSpPr/>
          <p:nvPr/>
        </p:nvSpPr>
        <p:spPr>
          <a:xfrm>
            <a:off x="5120640" y="3127248"/>
            <a:ext cx="3200400" cy="274320"/>
          </a:xfrm>
          <a:prstGeom prst="rect">
            <a:avLst/>
          </a:prstGeom>
          <a:noFill/>
          <a:ln/>
        </p:spPr>
        <p:txBody>
          <a:bodyPr wrap="square" rtlCol="0" anchor="ctr"/>
          <a:lstStyle/>
          <a:p>
            <a:pPr marL="0" indent="0" algn="l">
              <a:buNone/>
            </a:pPr>
            <a:r>
              <a:rPr lang="en-US" sz="1200" b="1" dirty="0">
                <a:solidFill>
                  <a:srgbClr val="2C3E50"/>
                </a:solidFill>
                <a:latin typeface="Calibri" pitchFamily="34" charset="0"/>
                <a:ea typeface="Calibri" pitchFamily="34" charset="-122"/>
                <a:cs typeface="Calibri" pitchFamily="34" charset="-120"/>
              </a:rPr>
              <a:t>Provisiones laborales</a:t>
            </a:r>
            <a:endParaRPr lang="en-US" sz="1200" dirty="0"/>
          </a:p>
        </p:txBody>
      </p:sp>
      <p:sp>
        <p:nvSpPr>
          <p:cNvPr id="27" name="Text 25"/>
          <p:cNvSpPr/>
          <p:nvPr/>
        </p:nvSpPr>
        <p:spPr>
          <a:xfrm>
            <a:off x="5120640" y="3401568"/>
            <a:ext cx="3200400" cy="420624"/>
          </a:xfrm>
          <a:prstGeom prst="rect">
            <a:avLst/>
          </a:prstGeom>
          <a:noFill/>
          <a:ln/>
        </p:spPr>
        <p:txBody>
          <a:bodyPr wrap="square" rtlCol="0" anchor="t"/>
          <a:lstStyle/>
          <a:p>
            <a:pPr marL="0" indent="0" algn="l">
              <a:lnSpc>
                <a:spcPct val="112000"/>
              </a:lnSpc>
              <a:buNone/>
            </a:pPr>
            <a:r>
              <a:rPr lang="en-US" sz="850" dirty="0">
                <a:solidFill>
                  <a:srgbClr val="6B7787"/>
                </a:solidFill>
                <a:latin typeface="Calibri" pitchFamily="34" charset="0"/>
                <a:ea typeface="Calibri" pitchFamily="34" charset="-122"/>
                <a:cs typeface="Calibri" pitchFamily="34" charset="-120"/>
              </a:rPr>
              <a:t>Cancelar prestaciones al cierre de cada año fiscal conforme a mandato de Asamblea.</a:t>
            </a:r>
            <a:endParaRPr lang="en-US" sz="850" dirty="0"/>
          </a:p>
        </p:txBody>
      </p:sp>
      <p:sp>
        <p:nvSpPr>
          <p:cNvPr id="28" name="Shape 26"/>
          <p:cNvSpPr/>
          <p:nvPr/>
        </p:nvSpPr>
        <p:spPr>
          <a:xfrm>
            <a:off x="640080" y="3941064"/>
            <a:ext cx="3794760" cy="795528"/>
          </a:xfrm>
          <a:prstGeom prst="roundRect">
            <a:avLst>
              <a:gd name="adj" fmla="val 6897"/>
            </a:avLst>
          </a:prstGeom>
          <a:solidFill>
            <a:srgbClr val="F5F7F9"/>
          </a:solidFill>
          <a:ln w="12700">
            <a:solidFill>
              <a:srgbClr val="E8EDF1"/>
            </a:solidFill>
            <a:prstDash val="solid"/>
          </a:ln>
        </p:spPr>
        <p:txBody>
          <a:bodyPr/>
          <a:lstStyle/>
          <a:p>
            <a:endParaRPr lang="en-US"/>
          </a:p>
        </p:txBody>
      </p:sp>
      <p:sp>
        <p:nvSpPr>
          <p:cNvPr id="29" name="Text 27"/>
          <p:cNvSpPr/>
          <p:nvPr/>
        </p:nvSpPr>
        <p:spPr>
          <a:xfrm>
            <a:off x="749808" y="3995928"/>
            <a:ext cx="365760" cy="365760"/>
          </a:xfrm>
          <a:prstGeom prst="rect">
            <a:avLst/>
          </a:prstGeom>
          <a:noFill/>
          <a:ln/>
        </p:spPr>
        <p:txBody>
          <a:bodyPr wrap="square" rtlCol="0" anchor="ctr"/>
          <a:lstStyle/>
          <a:p>
            <a:pPr marL="0" indent="0" algn="ctr">
              <a:buNone/>
            </a:pPr>
            <a:r>
              <a:rPr lang="en-US" sz="1700" b="1" dirty="0">
                <a:solidFill>
                  <a:srgbClr val="7C9885"/>
                </a:solidFill>
                <a:latin typeface="Georgia" pitchFamily="34" charset="0"/>
                <a:ea typeface="Georgia" pitchFamily="34" charset="-122"/>
                <a:cs typeface="Georgia" pitchFamily="34" charset="-120"/>
              </a:rPr>
              <a:t>7</a:t>
            </a:r>
            <a:endParaRPr lang="en-US" sz="1700" dirty="0"/>
          </a:p>
        </p:txBody>
      </p:sp>
      <p:sp>
        <p:nvSpPr>
          <p:cNvPr id="30" name="Text 28"/>
          <p:cNvSpPr/>
          <p:nvPr/>
        </p:nvSpPr>
        <p:spPr>
          <a:xfrm>
            <a:off x="1143000" y="4014216"/>
            <a:ext cx="3200400" cy="274320"/>
          </a:xfrm>
          <a:prstGeom prst="rect">
            <a:avLst/>
          </a:prstGeom>
          <a:noFill/>
          <a:ln/>
        </p:spPr>
        <p:txBody>
          <a:bodyPr wrap="square" rtlCol="0" anchor="ctr"/>
          <a:lstStyle/>
          <a:p>
            <a:pPr marL="0" indent="0" algn="l">
              <a:buNone/>
            </a:pPr>
            <a:r>
              <a:rPr lang="en-US" sz="1200" b="1" dirty="0">
                <a:solidFill>
                  <a:srgbClr val="2C3E50"/>
                </a:solidFill>
                <a:latin typeface="Calibri" pitchFamily="34" charset="0"/>
                <a:ea typeface="Calibri" pitchFamily="34" charset="-122"/>
                <a:cs typeface="Calibri" pitchFamily="34" charset="-120"/>
              </a:rPr>
              <a:t>Fortalecimiento del FAM</a:t>
            </a:r>
            <a:endParaRPr lang="en-US" sz="1200" dirty="0"/>
          </a:p>
        </p:txBody>
      </p:sp>
      <p:sp>
        <p:nvSpPr>
          <p:cNvPr id="31" name="Text 29"/>
          <p:cNvSpPr/>
          <p:nvPr/>
        </p:nvSpPr>
        <p:spPr>
          <a:xfrm>
            <a:off x="1143000" y="4288536"/>
            <a:ext cx="3200400" cy="420624"/>
          </a:xfrm>
          <a:prstGeom prst="rect">
            <a:avLst/>
          </a:prstGeom>
          <a:noFill/>
          <a:ln/>
        </p:spPr>
        <p:txBody>
          <a:bodyPr wrap="square" rtlCol="0" anchor="t"/>
          <a:lstStyle/>
          <a:p>
            <a:pPr marL="0" indent="0" algn="l">
              <a:lnSpc>
                <a:spcPct val="112000"/>
              </a:lnSpc>
              <a:buNone/>
            </a:pPr>
            <a:r>
              <a:rPr lang="en-US" sz="850" dirty="0">
                <a:solidFill>
                  <a:srgbClr val="6B7787"/>
                </a:solidFill>
                <a:latin typeface="Calibri" pitchFamily="34" charset="0"/>
                <a:ea typeface="Calibri" pitchFamily="34" charset="-122"/>
                <a:cs typeface="Calibri" pitchFamily="34" charset="-120"/>
              </a:rPr>
              <a:t>Ponderarlo como prioridad al decidir el destino de los recursos.</a:t>
            </a:r>
            <a:endParaRPr lang="en-US" sz="850" dirty="0"/>
          </a:p>
        </p:txBody>
      </p:sp>
      <p:sp>
        <p:nvSpPr>
          <p:cNvPr id="32" name="Shape 30"/>
          <p:cNvSpPr/>
          <p:nvPr/>
        </p:nvSpPr>
        <p:spPr>
          <a:xfrm>
            <a:off x="4617720" y="3941064"/>
            <a:ext cx="3794760" cy="795528"/>
          </a:xfrm>
          <a:prstGeom prst="roundRect">
            <a:avLst>
              <a:gd name="adj" fmla="val 6897"/>
            </a:avLst>
          </a:prstGeom>
          <a:solidFill>
            <a:srgbClr val="F5F7F9"/>
          </a:solidFill>
          <a:ln w="12700">
            <a:solidFill>
              <a:srgbClr val="E8EDF1"/>
            </a:solidFill>
            <a:prstDash val="solid"/>
          </a:ln>
        </p:spPr>
        <p:txBody>
          <a:bodyPr/>
          <a:lstStyle/>
          <a:p>
            <a:endParaRPr lang="en-US"/>
          </a:p>
        </p:txBody>
      </p:sp>
      <p:sp>
        <p:nvSpPr>
          <p:cNvPr id="33" name="Text 31"/>
          <p:cNvSpPr/>
          <p:nvPr/>
        </p:nvSpPr>
        <p:spPr>
          <a:xfrm>
            <a:off x="4727448" y="3995928"/>
            <a:ext cx="365760" cy="365760"/>
          </a:xfrm>
          <a:prstGeom prst="rect">
            <a:avLst/>
          </a:prstGeom>
          <a:noFill/>
          <a:ln/>
        </p:spPr>
        <p:txBody>
          <a:bodyPr wrap="square" rtlCol="0" anchor="ctr"/>
          <a:lstStyle/>
          <a:p>
            <a:pPr marL="0" indent="0" algn="ctr">
              <a:buNone/>
            </a:pPr>
            <a:r>
              <a:rPr lang="en-US" sz="1700" b="1" dirty="0">
                <a:solidFill>
                  <a:srgbClr val="7C9885"/>
                </a:solidFill>
                <a:latin typeface="Georgia" pitchFamily="34" charset="0"/>
                <a:ea typeface="Georgia" pitchFamily="34" charset="-122"/>
                <a:cs typeface="Georgia" pitchFamily="34" charset="-120"/>
              </a:rPr>
              <a:t>8</a:t>
            </a:r>
            <a:endParaRPr lang="en-US" sz="1700" dirty="0"/>
          </a:p>
        </p:txBody>
      </p:sp>
      <p:sp>
        <p:nvSpPr>
          <p:cNvPr id="34" name="Text 32"/>
          <p:cNvSpPr/>
          <p:nvPr/>
        </p:nvSpPr>
        <p:spPr>
          <a:xfrm>
            <a:off x="5120640" y="4014216"/>
            <a:ext cx="3200400" cy="274320"/>
          </a:xfrm>
          <a:prstGeom prst="rect">
            <a:avLst/>
          </a:prstGeom>
          <a:noFill/>
          <a:ln/>
        </p:spPr>
        <p:txBody>
          <a:bodyPr wrap="square" rtlCol="0" anchor="ctr"/>
          <a:lstStyle/>
          <a:p>
            <a:pPr marL="0" indent="0" algn="l">
              <a:buNone/>
            </a:pPr>
            <a:r>
              <a:rPr lang="en-US" sz="1200" b="1" dirty="0">
                <a:solidFill>
                  <a:srgbClr val="2C3E50"/>
                </a:solidFill>
                <a:latin typeface="Calibri" pitchFamily="34" charset="0"/>
                <a:ea typeface="Calibri" pitchFamily="34" charset="-122"/>
                <a:cs typeface="Calibri" pitchFamily="34" charset="-120"/>
              </a:rPr>
              <a:t>Manual de Procedimientos</a:t>
            </a:r>
            <a:endParaRPr lang="en-US" sz="1200" dirty="0"/>
          </a:p>
        </p:txBody>
      </p:sp>
      <p:sp>
        <p:nvSpPr>
          <p:cNvPr id="35" name="Text 33"/>
          <p:cNvSpPr/>
          <p:nvPr/>
        </p:nvSpPr>
        <p:spPr>
          <a:xfrm>
            <a:off x="5120640" y="4288536"/>
            <a:ext cx="3200400" cy="420624"/>
          </a:xfrm>
          <a:prstGeom prst="rect">
            <a:avLst/>
          </a:prstGeom>
          <a:noFill/>
          <a:ln/>
        </p:spPr>
        <p:txBody>
          <a:bodyPr wrap="square" rtlCol="0" anchor="t"/>
          <a:lstStyle/>
          <a:p>
            <a:pPr marL="0" indent="0" algn="l">
              <a:lnSpc>
                <a:spcPct val="112000"/>
              </a:lnSpc>
              <a:buNone/>
            </a:pPr>
            <a:r>
              <a:rPr lang="en-US" sz="850" dirty="0">
                <a:solidFill>
                  <a:srgbClr val="6B7787"/>
                </a:solidFill>
                <a:latin typeface="Calibri" pitchFamily="34" charset="0"/>
                <a:ea typeface="Calibri" pitchFamily="34" charset="-122"/>
                <a:cs typeface="Calibri" pitchFamily="34" charset="-120"/>
              </a:rPr>
              <a:t>Actualizarlo conforme a las necesidades operativas actuales del Colegio.</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2C3E50"/>
        </a:solidFill>
        <a:effectLst/>
      </p:bgPr>
    </p:bg>
    <p:spTree>
      <p:nvGrpSpPr>
        <p:cNvPr id="1" name=""/>
        <p:cNvGrpSpPr/>
        <p:nvPr/>
      </p:nvGrpSpPr>
      <p:grpSpPr>
        <a:xfrm>
          <a:off x="0" y="0"/>
          <a:ext cx="0" cy="0"/>
          <a:chOff x="0" y="0"/>
          <a:chExt cx="0" cy="0"/>
        </a:xfrm>
      </p:grpSpPr>
      <p:sp>
        <p:nvSpPr>
          <p:cNvPr id="2" name="Shape 0"/>
          <p:cNvSpPr/>
          <p:nvPr/>
        </p:nvSpPr>
        <p:spPr>
          <a:xfrm>
            <a:off x="2743200" y="1600200"/>
            <a:ext cx="3657600" cy="45720"/>
          </a:xfrm>
          <a:prstGeom prst="rect">
            <a:avLst/>
          </a:prstGeom>
          <a:solidFill>
            <a:srgbClr val="7C9885"/>
          </a:solidFill>
          <a:ln/>
        </p:spPr>
        <p:txBody>
          <a:bodyPr/>
          <a:lstStyle/>
          <a:p>
            <a:endParaRPr lang="en-US"/>
          </a:p>
        </p:txBody>
      </p:sp>
      <p:sp>
        <p:nvSpPr>
          <p:cNvPr id="3" name="Text 1"/>
          <p:cNvSpPr/>
          <p:nvPr/>
        </p:nvSpPr>
        <p:spPr>
          <a:xfrm>
            <a:off x="731520" y="1783080"/>
            <a:ext cx="7680960" cy="548640"/>
          </a:xfrm>
          <a:prstGeom prst="rect">
            <a:avLst/>
          </a:prstGeom>
          <a:noFill/>
          <a:ln/>
        </p:spPr>
        <p:txBody>
          <a:bodyPr wrap="square" rtlCol="0" anchor="ctr"/>
          <a:lstStyle/>
          <a:p>
            <a:pPr marL="0" indent="0" algn="ctr">
              <a:buNone/>
            </a:pPr>
            <a:r>
              <a:rPr lang="en-US" sz="1400" kern="0" spc="300" dirty="0">
                <a:solidFill>
                  <a:srgbClr val="7C9885"/>
                </a:solidFill>
                <a:latin typeface="Calibri" pitchFamily="34" charset="0"/>
                <a:ea typeface="Calibri" pitchFamily="34" charset="-122"/>
                <a:cs typeface="Calibri" pitchFamily="34" charset="-120"/>
              </a:rPr>
              <a:t>Comisión de Vigilancia</a:t>
            </a:r>
            <a:endParaRPr lang="en-US" sz="1400" dirty="0"/>
          </a:p>
        </p:txBody>
      </p:sp>
      <p:sp>
        <p:nvSpPr>
          <p:cNvPr id="4" name="Text 2"/>
          <p:cNvSpPr/>
          <p:nvPr/>
        </p:nvSpPr>
        <p:spPr>
          <a:xfrm>
            <a:off x="731520" y="2286000"/>
            <a:ext cx="7680960" cy="914400"/>
          </a:xfrm>
          <a:prstGeom prst="rect">
            <a:avLst/>
          </a:prstGeom>
          <a:noFill/>
          <a:ln/>
        </p:spPr>
        <p:txBody>
          <a:bodyPr wrap="square" rtlCol="0" anchor="ctr"/>
          <a:lstStyle/>
          <a:p>
            <a:pPr marL="0" indent="0" algn="ctr">
              <a:buNone/>
            </a:pPr>
            <a:r>
              <a:rPr lang="en-US" sz="3300" b="1" dirty="0">
                <a:solidFill>
                  <a:srgbClr val="FFFFFF"/>
                </a:solidFill>
                <a:latin typeface="Georgia" pitchFamily="34" charset="0"/>
              </a:rPr>
              <a:t>GRACIAS POR SU ATENCIÓN</a:t>
            </a:r>
            <a:endParaRPr lang="en-US" sz="3300" dirty="0"/>
          </a:p>
        </p:txBody>
      </p:sp>
      <p:sp>
        <p:nvSpPr>
          <p:cNvPr id="5" name="Text 3"/>
          <p:cNvSpPr/>
          <p:nvPr/>
        </p:nvSpPr>
        <p:spPr>
          <a:xfrm>
            <a:off x="731520" y="3246120"/>
            <a:ext cx="7680960" cy="731520"/>
          </a:xfrm>
          <a:prstGeom prst="rect">
            <a:avLst/>
          </a:prstGeom>
          <a:noFill/>
          <a:ln/>
        </p:spPr>
        <p:txBody>
          <a:bodyPr wrap="square" rtlCol="0" anchor="ctr"/>
          <a:lstStyle/>
          <a:p>
            <a:pPr marL="0" indent="0" algn="ctr">
              <a:lnSpc>
                <a:spcPct val="150000"/>
              </a:lnSpc>
              <a:buNone/>
            </a:pPr>
            <a:r>
              <a:rPr lang="en-US" sz="1300" dirty="0">
                <a:solidFill>
                  <a:srgbClr val="D6E0EA"/>
                </a:solidFill>
                <a:latin typeface="Calibri" pitchFamily="34" charset="0"/>
                <a:ea typeface="Calibri" pitchFamily="34" charset="-122"/>
                <a:cs typeface="Calibri" pitchFamily="34" charset="-120"/>
              </a:rPr>
              <a:t>Quedamos atentos a sus preguntas y observaciones.</a:t>
            </a:r>
            <a:endParaRPr lang="en-US" sz="1300" dirty="0"/>
          </a:p>
          <a:p>
            <a:pPr marL="0" indent="0" algn="ctr">
              <a:lnSpc>
                <a:spcPct val="150000"/>
              </a:lnSpc>
              <a:buNone/>
            </a:pPr>
            <a:r>
              <a:rPr lang="en-US" sz="1300" dirty="0">
                <a:solidFill>
                  <a:srgbClr val="D6E0EA"/>
                </a:solidFill>
                <a:latin typeface="Calibri" pitchFamily="34" charset="0"/>
                <a:ea typeface="Calibri" pitchFamily="34" charset="-122"/>
                <a:cs typeface="Calibri" pitchFamily="34" charset="-120"/>
              </a:rPr>
              <a:t>Colegio de Ingenieros Civiles de Honduras · Año Fiscal 2025 – 2026</a:t>
            </a:r>
            <a:endParaRPr lang="en-US" sz="1300" dirty="0"/>
          </a:p>
        </p:txBody>
      </p:sp>
      <p:sp>
        <p:nvSpPr>
          <p:cNvPr id="6" name="Shape 4"/>
          <p:cNvSpPr/>
          <p:nvPr/>
        </p:nvSpPr>
        <p:spPr>
          <a:xfrm>
            <a:off x="2743200" y="4114800"/>
            <a:ext cx="3657600" cy="45720"/>
          </a:xfrm>
          <a:prstGeom prst="rect">
            <a:avLst/>
          </a:prstGeom>
          <a:solidFill>
            <a:srgbClr val="7C9885"/>
          </a:solidFill>
          <a:ln/>
        </p:spPr>
        <p:txBody>
          <a:bodyPr/>
          <a:lstStyle/>
          <a:p>
            <a:endParaRPr lang="en-US"/>
          </a:p>
        </p:txBody>
      </p:sp>
      <p:sp>
        <p:nvSpPr>
          <p:cNvPr id="8" name="Freeform 3">
            <a:extLst>
              <a:ext uri="{FF2B5EF4-FFF2-40B4-BE49-F238E27FC236}">
                <a16:creationId xmlns:a16="http://schemas.microsoft.com/office/drawing/2014/main" id="{21BFF147-E790-922F-3AB9-3AFC3D100F1B}"/>
              </a:ext>
            </a:extLst>
          </p:cNvPr>
          <p:cNvSpPr/>
          <p:nvPr/>
        </p:nvSpPr>
        <p:spPr>
          <a:xfrm>
            <a:off x="3357846" y="9651"/>
            <a:ext cx="2286000" cy="1563286"/>
          </a:xfrm>
          <a:custGeom>
            <a:avLst/>
            <a:gdLst/>
            <a:ahLst/>
            <a:cxnLst/>
            <a:rect l="l" t="t" r="r" b="b"/>
            <a:pathLst>
              <a:path w="4303456" h="2958226">
                <a:moveTo>
                  <a:pt x="0" y="0"/>
                </a:moveTo>
                <a:lnTo>
                  <a:pt x="4303456" y="0"/>
                </a:lnTo>
                <a:lnTo>
                  <a:pt x="4303456" y="2958225"/>
                </a:lnTo>
                <a:lnTo>
                  <a:pt x="0" y="2958225"/>
                </a:lnTo>
                <a:lnTo>
                  <a:pt x="0" y="0"/>
                </a:lnTo>
                <a:close/>
              </a:path>
            </a:pathLst>
          </a:custGeom>
          <a:blipFill>
            <a:blip r:embed="rId3"/>
            <a:stretch>
              <a:fillRect t="-44637" b="-43623"/>
            </a:stretch>
          </a:blipFill>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31520" y="384048"/>
            <a:ext cx="7680960" cy="640080"/>
          </a:xfrm>
          <a:prstGeom prst="rect">
            <a:avLst/>
          </a:prstGeom>
          <a:noFill/>
          <a:ln/>
        </p:spPr>
        <p:txBody>
          <a:bodyPr wrap="square" rtlCol="0" anchor="ctr"/>
          <a:lstStyle/>
          <a:p>
            <a:pPr marL="0" indent="0" algn="l">
              <a:buNone/>
            </a:pPr>
            <a:r>
              <a:rPr lang="en-US" sz="2700" b="1" dirty="0">
                <a:solidFill>
                  <a:srgbClr val="2C3E50"/>
                </a:solidFill>
                <a:latin typeface="Georgia" pitchFamily="34" charset="0"/>
                <a:ea typeface="Georgia" pitchFamily="34" charset="-122"/>
                <a:cs typeface="Georgia" pitchFamily="34" charset="-120"/>
              </a:rPr>
              <a:t>COMISIÓN DE VIGILANCIA 2026</a:t>
            </a:r>
            <a:endParaRPr lang="en-US" sz="2700" dirty="0"/>
          </a:p>
        </p:txBody>
      </p:sp>
      <p:sp>
        <p:nvSpPr>
          <p:cNvPr id="3" name="Shape 1"/>
          <p:cNvSpPr/>
          <p:nvPr/>
        </p:nvSpPr>
        <p:spPr>
          <a:xfrm>
            <a:off x="749808" y="1024128"/>
            <a:ext cx="1371600" cy="45720"/>
          </a:xfrm>
          <a:prstGeom prst="rect">
            <a:avLst/>
          </a:prstGeom>
          <a:solidFill>
            <a:srgbClr val="7C9885"/>
          </a:solidFill>
          <a:ln/>
        </p:spPr>
        <p:txBody>
          <a:bodyPr/>
          <a:lstStyle/>
          <a:p>
            <a:endParaRPr lang="en-US"/>
          </a:p>
        </p:txBody>
      </p:sp>
      <p:sp>
        <p:nvSpPr>
          <p:cNvPr id="4" name="Text 2"/>
          <p:cNvSpPr/>
          <p:nvPr/>
        </p:nvSpPr>
        <p:spPr>
          <a:xfrm>
            <a:off x="731520" y="1234440"/>
            <a:ext cx="7680960" cy="640080"/>
          </a:xfrm>
          <a:prstGeom prst="rect">
            <a:avLst/>
          </a:prstGeom>
          <a:noFill/>
          <a:ln/>
        </p:spPr>
        <p:txBody>
          <a:bodyPr wrap="square" rtlCol="0" anchor="ctr"/>
          <a:lstStyle/>
          <a:p>
            <a:pPr marL="0" indent="0" algn="l">
              <a:lnSpc>
                <a:spcPct val="130000"/>
              </a:lnSpc>
              <a:buNone/>
            </a:pPr>
            <a:r>
              <a:rPr lang="en-US" sz="1400" dirty="0">
                <a:solidFill>
                  <a:srgbClr val="2C3E50"/>
                </a:solidFill>
                <a:latin typeface="Calibri" pitchFamily="34" charset="0"/>
                <a:ea typeface="Calibri" pitchFamily="34" charset="-122"/>
                <a:cs typeface="Calibri" pitchFamily="34" charset="-120"/>
              </a:rPr>
              <a:t>La Asamblea General nos eligió para vigilar, en su representación, la correcta ejecución del presupuesto y el cumplimiento de los procesos durante todo el período fiscal.</a:t>
            </a:r>
            <a:endParaRPr lang="en-US" sz="1400" dirty="0"/>
          </a:p>
        </p:txBody>
      </p:sp>
      <p:sp>
        <p:nvSpPr>
          <p:cNvPr id="5" name="Shape 3"/>
          <p:cNvSpPr/>
          <p:nvPr/>
        </p:nvSpPr>
        <p:spPr>
          <a:xfrm>
            <a:off x="731520" y="2103120"/>
            <a:ext cx="2377440" cy="2103120"/>
          </a:xfrm>
          <a:prstGeom prst="roundRect">
            <a:avLst>
              <a:gd name="adj" fmla="val 3478"/>
            </a:avLst>
          </a:prstGeom>
          <a:solidFill>
            <a:srgbClr val="F5F7F9"/>
          </a:solidFill>
          <a:ln w="12700">
            <a:solidFill>
              <a:srgbClr val="E8EDF1"/>
            </a:solidFill>
            <a:prstDash val="solid"/>
          </a:ln>
        </p:spPr>
        <p:txBody>
          <a:bodyPr/>
          <a:lstStyle/>
          <a:p>
            <a:endParaRPr lang="en-US"/>
          </a:p>
        </p:txBody>
      </p:sp>
      <p:sp>
        <p:nvSpPr>
          <p:cNvPr id="6" name="Shape 4"/>
          <p:cNvSpPr/>
          <p:nvPr/>
        </p:nvSpPr>
        <p:spPr>
          <a:xfrm>
            <a:off x="731520" y="2103120"/>
            <a:ext cx="2377440" cy="82296"/>
          </a:xfrm>
          <a:prstGeom prst="rect">
            <a:avLst/>
          </a:prstGeom>
          <a:solidFill>
            <a:srgbClr val="7C9885"/>
          </a:solidFill>
          <a:ln/>
        </p:spPr>
        <p:txBody>
          <a:bodyPr/>
          <a:lstStyle/>
          <a:p>
            <a:endParaRPr lang="en-US"/>
          </a:p>
        </p:txBody>
      </p:sp>
      <p:sp>
        <p:nvSpPr>
          <p:cNvPr id="7" name="Text 5"/>
          <p:cNvSpPr/>
          <p:nvPr/>
        </p:nvSpPr>
        <p:spPr>
          <a:xfrm>
            <a:off x="914400" y="2286000"/>
            <a:ext cx="2011680" cy="457200"/>
          </a:xfrm>
          <a:prstGeom prst="rect">
            <a:avLst/>
          </a:prstGeom>
          <a:noFill/>
          <a:ln/>
        </p:spPr>
        <p:txBody>
          <a:bodyPr wrap="square" rtlCol="0" anchor="ctr"/>
          <a:lstStyle/>
          <a:p>
            <a:pPr marL="0" indent="0" algn="l">
              <a:buNone/>
            </a:pPr>
            <a:r>
              <a:rPr lang="en-US" sz="2200" b="1" dirty="0">
                <a:solidFill>
                  <a:srgbClr val="7C9885"/>
                </a:solidFill>
                <a:latin typeface="Georgia" pitchFamily="34" charset="0"/>
                <a:ea typeface="Georgia" pitchFamily="34" charset="-122"/>
                <a:cs typeface="Georgia" pitchFamily="34" charset="-120"/>
              </a:rPr>
              <a:t>01</a:t>
            </a:r>
            <a:endParaRPr lang="en-US" sz="2200" dirty="0"/>
          </a:p>
        </p:txBody>
      </p:sp>
      <p:sp>
        <p:nvSpPr>
          <p:cNvPr id="8" name="Text 6"/>
          <p:cNvSpPr/>
          <p:nvPr/>
        </p:nvSpPr>
        <p:spPr>
          <a:xfrm>
            <a:off x="914400" y="2788920"/>
            <a:ext cx="2057400" cy="548640"/>
          </a:xfrm>
          <a:prstGeom prst="rect">
            <a:avLst/>
          </a:prstGeom>
          <a:noFill/>
          <a:ln/>
        </p:spPr>
        <p:txBody>
          <a:bodyPr wrap="square" rtlCol="0" anchor="t"/>
          <a:lstStyle/>
          <a:p>
            <a:pPr marL="0" indent="0" algn="l">
              <a:buNone/>
            </a:pPr>
            <a:r>
              <a:rPr lang="en-US" sz="1500" b="1" dirty="0">
                <a:solidFill>
                  <a:srgbClr val="2C3E50"/>
                </a:solidFill>
                <a:latin typeface="Georgia" pitchFamily="34" charset="0"/>
                <a:ea typeface="Georgia" pitchFamily="34" charset="-122"/>
                <a:cs typeface="Georgia" pitchFamily="34" charset="-120"/>
              </a:rPr>
              <a:t>Vigilancia Preventiva</a:t>
            </a:r>
            <a:endParaRPr lang="en-US" sz="1500" dirty="0"/>
          </a:p>
        </p:txBody>
      </p:sp>
      <p:sp>
        <p:nvSpPr>
          <p:cNvPr id="9" name="Text 7"/>
          <p:cNvSpPr/>
          <p:nvPr/>
        </p:nvSpPr>
        <p:spPr>
          <a:xfrm>
            <a:off x="914400" y="3383280"/>
            <a:ext cx="2057400" cy="731520"/>
          </a:xfrm>
          <a:prstGeom prst="rect">
            <a:avLst/>
          </a:prstGeom>
          <a:noFill/>
          <a:ln/>
        </p:spPr>
        <p:txBody>
          <a:bodyPr wrap="square" rtlCol="0" anchor="t"/>
          <a:lstStyle/>
          <a:p>
            <a:pPr marL="0" indent="0" algn="l">
              <a:lnSpc>
                <a:spcPct val="125000"/>
              </a:lnSpc>
              <a:buNone/>
            </a:pPr>
            <a:r>
              <a:rPr lang="en-US" sz="1050" dirty="0">
                <a:solidFill>
                  <a:srgbClr val="6B7787"/>
                </a:solidFill>
                <a:latin typeface="Calibri" pitchFamily="34" charset="0"/>
                <a:ea typeface="Calibri" pitchFamily="34" charset="-122"/>
                <a:cs typeface="Calibri" pitchFamily="34" charset="-120"/>
              </a:rPr>
              <a:t>Monitoreo continuo de la ejecución para corregir a tiempo y evitar sobregiros al cierre.</a:t>
            </a:r>
            <a:endParaRPr lang="en-US" sz="1050" dirty="0"/>
          </a:p>
        </p:txBody>
      </p:sp>
      <p:sp>
        <p:nvSpPr>
          <p:cNvPr id="10" name="Shape 8"/>
          <p:cNvSpPr/>
          <p:nvPr/>
        </p:nvSpPr>
        <p:spPr>
          <a:xfrm>
            <a:off x="3383280" y="2103120"/>
            <a:ext cx="2377440" cy="2103120"/>
          </a:xfrm>
          <a:prstGeom prst="roundRect">
            <a:avLst>
              <a:gd name="adj" fmla="val 3478"/>
            </a:avLst>
          </a:prstGeom>
          <a:solidFill>
            <a:srgbClr val="F5F7F9"/>
          </a:solidFill>
          <a:ln w="12700">
            <a:solidFill>
              <a:srgbClr val="E8EDF1"/>
            </a:solidFill>
            <a:prstDash val="solid"/>
          </a:ln>
        </p:spPr>
        <p:txBody>
          <a:bodyPr/>
          <a:lstStyle/>
          <a:p>
            <a:endParaRPr lang="en-US"/>
          </a:p>
        </p:txBody>
      </p:sp>
      <p:sp>
        <p:nvSpPr>
          <p:cNvPr id="11" name="Shape 9"/>
          <p:cNvSpPr/>
          <p:nvPr/>
        </p:nvSpPr>
        <p:spPr>
          <a:xfrm>
            <a:off x="3383280" y="2103120"/>
            <a:ext cx="2377440" cy="82296"/>
          </a:xfrm>
          <a:prstGeom prst="rect">
            <a:avLst/>
          </a:prstGeom>
          <a:solidFill>
            <a:srgbClr val="7C9885"/>
          </a:solidFill>
          <a:ln/>
        </p:spPr>
        <p:txBody>
          <a:bodyPr/>
          <a:lstStyle/>
          <a:p>
            <a:endParaRPr lang="en-US"/>
          </a:p>
        </p:txBody>
      </p:sp>
      <p:sp>
        <p:nvSpPr>
          <p:cNvPr id="12" name="Text 10"/>
          <p:cNvSpPr/>
          <p:nvPr/>
        </p:nvSpPr>
        <p:spPr>
          <a:xfrm>
            <a:off x="3566160" y="2286000"/>
            <a:ext cx="2011680" cy="457200"/>
          </a:xfrm>
          <a:prstGeom prst="rect">
            <a:avLst/>
          </a:prstGeom>
          <a:noFill/>
          <a:ln/>
        </p:spPr>
        <p:txBody>
          <a:bodyPr wrap="square" rtlCol="0" anchor="ctr"/>
          <a:lstStyle/>
          <a:p>
            <a:pPr marL="0" indent="0" algn="l">
              <a:buNone/>
            </a:pPr>
            <a:r>
              <a:rPr lang="en-US" sz="2200" b="1" dirty="0">
                <a:solidFill>
                  <a:srgbClr val="7C9885"/>
                </a:solidFill>
                <a:latin typeface="Georgia" pitchFamily="34" charset="0"/>
                <a:ea typeface="Georgia" pitchFamily="34" charset="-122"/>
                <a:cs typeface="Georgia" pitchFamily="34" charset="-120"/>
              </a:rPr>
              <a:t>02</a:t>
            </a:r>
            <a:endParaRPr lang="en-US" sz="2200" dirty="0"/>
          </a:p>
        </p:txBody>
      </p:sp>
      <p:sp>
        <p:nvSpPr>
          <p:cNvPr id="13" name="Text 11"/>
          <p:cNvSpPr/>
          <p:nvPr/>
        </p:nvSpPr>
        <p:spPr>
          <a:xfrm>
            <a:off x="3566160" y="2788920"/>
            <a:ext cx="2057400" cy="548640"/>
          </a:xfrm>
          <a:prstGeom prst="rect">
            <a:avLst/>
          </a:prstGeom>
          <a:noFill/>
          <a:ln/>
        </p:spPr>
        <p:txBody>
          <a:bodyPr wrap="square" rtlCol="0" anchor="t"/>
          <a:lstStyle/>
          <a:p>
            <a:pPr marL="0" indent="0" algn="l">
              <a:buNone/>
            </a:pPr>
            <a:r>
              <a:rPr lang="en-US" sz="1500" b="1" dirty="0">
                <a:solidFill>
                  <a:srgbClr val="2C3E50"/>
                </a:solidFill>
                <a:latin typeface="Georgia" pitchFamily="34" charset="0"/>
                <a:ea typeface="Georgia" pitchFamily="34" charset="-122"/>
                <a:cs typeface="Georgia" pitchFamily="34" charset="-120"/>
              </a:rPr>
              <a:t>Verificación</a:t>
            </a:r>
            <a:endParaRPr lang="en-US" sz="1500" dirty="0"/>
          </a:p>
        </p:txBody>
      </p:sp>
      <p:sp>
        <p:nvSpPr>
          <p:cNvPr id="14" name="Text 12"/>
          <p:cNvSpPr/>
          <p:nvPr/>
        </p:nvSpPr>
        <p:spPr>
          <a:xfrm>
            <a:off x="3566160" y="3383280"/>
            <a:ext cx="2057400" cy="731520"/>
          </a:xfrm>
          <a:prstGeom prst="rect">
            <a:avLst/>
          </a:prstGeom>
          <a:noFill/>
          <a:ln/>
        </p:spPr>
        <p:txBody>
          <a:bodyPr wrap="square" rtlCol="0" anchor="t"/>
          <a:lstStyle/>
          <a:p>
            <a:pPr marL="0" indent="0" algn="l">
              <a:lnSpc>
                <a:spcPct val="125000"/>
              </a:lnSpc>
              <a:buNone/>
            </a:pPr>
            <a:r>
              <a:rPr lang="en-US" sz="1050" dirty="0">
                <a:solidFill>
                  <a:srgbClr val="6B7787"/>
                </a:solidFill>
                <a:latin typeface="Calibri" pitchFamily="34" charset="0"/>
                <a:ea typeface="Calibri" pitchFamily="34" charset="-122"/>
                <a:cs typeface="Calibri" pitchFamily="34" charset="-120"/>
              </a:rPr>
              <a:t>Confirmar el cumplimiento de las disposiciones reglamentarias y el uso correcto de los recursos.</a:t>
            </a:r>
            <a:endParaRPr lang="en-US" sz="1050" dirty="0"/>
          </a:p>
        </p:txBody>
      </p:sp>
      <p:sp>
        <p:nvSpPr>
          <p:cNvPr id="15" name="Shape 13"/>
          <p:cNvSpPr/>
          <p:nvPr/>
        </p:nvSpPr>
        <p:spPr>
          <a:xfrm>
            <a:off x="6035040" y="2103120"/>
            <a:ext cx="2377440" cy="2103120"/>
          </a:xfrm>
          <a:prstGeom prst="roundRect">
            <a:avLst>
              <a:gd name="adj" fmla="val 3478"/>
            </a:avLst>
          </a:prstGeom>
          <a:solidFill>
            <a:srgbClr val="F5F7F9"/>
          </a:solidFill>
          <a:ln w="12700">
            <a:solidFill>
              <a:srgbClr val="E8EDF1"/>
            </a:solidFill>
            <a:prstDash val="solid"/>
          </a:ln>
        </p:spPr>
        <p:txBody>
          <a:bodyPr/>
          <a:lstStyle/>
          <a:p>
            <a:endParaRPr lang="en-US"/>
          </a:p>
        </p:txBody>
      </p:sp>
      <p:sp>
        <p:nvSpPr>
          <p:cNvPr id="16" name="Shape 14"/>
          <p:cNvSpPr/>
          <p:nvPr/>
        </p:nvSpPr>
        <p:spPr>
          <a:xfrm>
            <a:off x="6035040" y="2103120"/>
            <a:ext cx="2377440" cy="82296"/>
          </a:xfrm>
          <a:prstGeom prst="rect">
            <a:avLst/>
          </a:prstGeom>
          <a:solidFill>
            <a:srgbClr val="7C9885"/>
          </a:solidFill>
          <a:ln/>
        </p:spPr>
        <p:txBody>
          <a:bodyPr/>
          <a:lstStyle/>
          <a:p>
            <a:endParaRPr lang="en-US"/>
          </a:p>
        </p:txBody>
      </p:sp>
      <p:sp>
        <p:nvSpPr>
          <p:cNvPr id="17" name="Text 15"/>
          <p:cNvSpPr/>
          <p:nvPr/>
        </p:nvSpPr>
        <p:spPr>
          <a:xfrm>
            <a:off x="6217920" y="2286000"/>
            <a:ext cx="2011680" cy="457200"/>
          </a:xfrm>
          <a:prstGeom prst="rect">
            <a:avLst/>
          </a:prstGeom>
          <a:noFill/>
          <a:ln/>
        </p:spPr>
        <p:txBody>
          <a:bodyPr wrap="square" rtlCol="0" anchor="ctr"/>
          <a:lstStyle/>
          <a:p>
            <a:pPr marL="0" indent="0" algn="l">
              <a:buNone/>
            </a:pPr>
            <a:r>
              <a:rPr lang="en-US" sz="2200" b="1" dirty="0">
                <a:solidFill>
                  <a:srgbClr val="7C9885"/>
                </a:solidFill>
                <a:latin typeface="Georgia" pitchFamily="34" charset="0"/>
                <a:ea typeface="Georgia" pitchFamily="34" charset="-122"/>
                <a:cs typeface="Georgia" pitchFamily="34" charset="-120"/>
              </a:rPr>
              <a:t>03</a:t>
            </a:r>
            <a:endParaRPr lang="en-US" sz="2200" dirty="0"/>
          </a:p>
        </p:txBody>
      </p:sp>
      <p:sp>
        <p:nvSpPr>
          <p:cNvPr id="18" name="Text 16"/>
          <p:cNvSpPr/>
          <p:nvPr/>
        </p:nvSpPr>
        <p:spPr>
          <a:xfrm>
            <a:off x="6217920" y="2788920"/>
            <a:ext cx="2057400" cy="548640"/>
          </a:xfrm>
          <a:prstGeom prst="rect">
            <a:avLst/>
          </a:prstGeom>
          <a:noFill/>
          <a:ln/>
        </p:spPr>
        <p:txBody>
          <a:bodyPr wrap="square" rtlCol="0" anchor="t"/>
          <a:lstStyle/>
          <a:p>
            <a:pPr marL="0" indent="0" algn="l">
              <a:buNone/>
            </a:pPr>
            <a:r>
              <a:rPr lang="en-US" sz="1500" b="1" dirty="0">
                <a:solidFill>
                  <a:srgbClr val="2C3E50"/>
                </a:solidFill>
                <a:latin typeface="Georgia" pitchFamily="34" charset="0"/>
                <a:ea typeface="Georgia" pitchFamily="34" charset="-122"/>
                <a:cs typeface="Georgia" pitchFamily="34" charset="-120"/>
              </a:rPr>
              <a:t>Hallazgos y Recomendaciones</a:t>
            </a:r>
            <a:endParaRPr lang="en-US" sz="1500" dirty="0"/>
          </a:p>
        </p:txBody>
      </p:sp>
      <p:sp>
        <p:nvSpPr>
          <p:cNvPr id="19" name="Text 17"/>
          <p:cNvSpPr/>
          <p:nvPr/>
        </p:nvSpPr>
        <p:spPr>
          <a:xfrm>
            <a:off x="6217920" y="3383280"/>
            <a:ext cx="2057400" cy="731520"/>
          </a:xfrm>
          <a:prstGeom prst="rect">
            <a:avLst/>
          </a:prstGeom>
          <a:noFill/>
          <a:ln/>
        </p:spPr>
        <p:txBody>
          <a:bodyPr wrap="square" rtlCol="0" anchor="t"/>
          <a:lstStyle/>
          <a:p>
            <a:pPr marL="0" indent="0" algn="l">
              <a:lnSpc>
                <a:spcPct val="125000"/>
              </a:lnSpc>
              <a:buNone/>
            </a:pPr>
            <a:r>
              <a:rPr lang="en-US" sz="1050" dirty="0">
                <a:solidFill>
                  <a:srgbClr val="6B7787"/>
                </a:solidFill>
                <a:latin typeface="Calibri" pitchFamily="34" charset="0"/>
                <a:ea typeface="Calibri" pitchFamily="34" charset="-122"/>
                <a:cs typeface="Calibri" pitchFamily="34" charset="-120"/>
              </a:rPr>
              <a:t>Informar a la Asamblea lo detectado y proponer acciones de mejora.</a:t>
            </a:r>
            <a:endParaRPr lang="en-US" sz="10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31520" y="384048"/>
            <a:ext cx="7680960" cy="640080"/>
          </a:xfrm>
          <a:prstGeom prst="rect">
            <a:avLst/>
          </a:prstGeom>
          <a:noFill/>
          <a:ln/>
        </p:spPr>
        <p:txBody>
          <a:bodyPr wrap="square" rtlCol="0" anchor="ctr"/>
          <a:lstStyle/>
          <a:p>
            <a:pPr marL="0" indent="0" algn="l">
              <a:buNone/>
            </a:pPr>
            <a:r>
              <a:rPr lang="en-US" sz="2700" b="1" dirty="0" err="1">
                <a:solidFill>
                  <a:srgbClr val="2C3E50"/>
                </a:solidFill>
                <a:latin typeface="Georgia" pitchFamily="34" charset="0"/>
                <a:ea typeface="Georgia" pitchFamily="34" charset="-122"/>
                <a:cs typeface="Georgia" pitchFamily="34" charset="-120"/>
              </a:rPr>
              <a:t>Actividades</a:t>
            </a:r>
            <a:r>
              <a:rPr lang="en-US" sz="2700" b="1" dirty="0">
                <a:solidFill>
                  <a:srgbClr val="2C3E50"/>
                </a:solidFill>
                <a:latin typeface="Georgia" pitchFamily="34" charset="0"/>
                <a:ea typeface="Georgia" pitchFamily="34" charset="-122"/>
                <a:cs typeface="Georgia" pitchFamily="34" charset="-120"/>
              </a:rPr>
              <a:t> </a:t>
            </a:r>
            <a:r>
              <a:rPr lang="en-US" sz="2700" b="1" dirty="0" err="1">
                <a:solidFill>
                  <a:srgbClr val="2C3E50"/>
                </a:solidFill>
                <a:latin typeface="Georgia" pitchFamily="34" charset="0"/>
                <a:ea typeface="Georgia" pitchFamily="34" charset="-122"/>
                <a:cs typeface="Georgia" pitchFamily="34" charset="-120"/>
              </a:rPr>
              <a:t>realizadas</a:t>
            </a:r>
            <a:r>
              <a:rPr lang="en-US" sz="2700" b="1" dirty="0">
                <a:solidFill>
                  <a:srgbClr val="2C3E50"/>
                </a:solidFill>
                <a:latin typeface="Georgia" pitchFamily="34" charset="0"/>
                <a:ea typeface="Georgia" pitchFamily="34" charset="-122"/>
                <a:cs typeface="Georgia" pitchFamily="34" charset="-120"/>
              </a:rPr>
              <a:t> </a:t>
            </a:r>
            <a:r>
              <a:rPr lang="en-US" sz="2700" b="1" dirty="0" err="1">
                <a:solidFill>
                  <a:srgbClr val="2C3E50"/>
                </a:solidFill>
                <a:latin typeface="Georgia" pitchFamily="34" charset="0"/>
                <a:ea typeface="Georgia" pitchFamily="34" charset="-122"/>
                <a:cs typeface="Georgia" pitchFamily="34" charset="-120"/>
              </a:rPr>
              <a:t>durante</a:t>
            </a:r>
            <a:r>
              <a:rPr lang="en-US" sz="2700" b="1" dirty="0">
                <a:solidFill>
                  <a:srgbClr val="2C3E50"/>
                </a:solidFill>
                <a:latin typeface="Georgia" pitchFamily="34" charset="0"/>
                <a:ea typeface="Georgia" pitchFamily="34" charset="-122"/>
                <a:cs typeface="Georgia" pitchFamily="34" charset="-120"/>
              </a:rPr>
              <a:t> el Período</a:t>
            </a:r>
            <a:endParaRPr lang="en-US" sz="2700" dirty="0"/>
          </a:p>
        </p:txBody>
      </p:sp>
      <p:sp>
        <p:nvSpPr>
          <p:cNvPr id="3" name="Shape 1"/>
          <p:cNvSpPr/>
          <p:nvPr/>
        </p:nvSpPr>
        <p:spPr>
          <a:xfrm>
            <a:off x="749808" y="1024128"/>
            <a:ext cx="1371600" cy="45720"/>
          </a:xfrm>
          <a:prstGeom prst="rect">
            <a:avLst/>
          </a:prstGeom>
          <a:solidFill>
            <a:srgbClr val="7C9885"/>
          </a:solidFill>
          <a:ln/>
        </p:spPr>
        <p:txBody>
          <a:bodyPr/>
          <a:lstStyle/>
          <a:p>
            <a:endParaRPr lang="en-US"/>
          </a:p>
        </p:txBody>
      </p:sp>
      <p:sp>
        <p:nvSpPr>
          <p:cNvPr id="4" name="Shape 2"/>
          <p:cNvSpPr/>
          <p:nvPr/>
        </p:nvSpPr>
        <p:spPr>
          <a:xfrm>
            <a:off x="731520" y="1325880"/>
            <a:ext cx="2377440" cy="1325880"/>
          </a:xfrm>
          <a:prstGeom prst="roundRect">
            <a:avLst>
              <a:gd name="adj" fmla="val 5517"/>
            </a:avLst>
          </a:prstGeom>
          <a:solidFill>
            <a:srgbClr val="F5F7F9"/>
          </a:solidFill>
          <a:ln w="12700">
            <a:solidFill>
              <a:srgbClr val="E8EDF1"/>
            </a:solidFill>
            <a:prstDash val="solid"/>
          </a:ln>
        </p:spPr>
        <p:txBody>
          <a:bodyPr/>
          <a:lstStyle/>
          <a:p>
            <a:endParaRPr lang="en-US"/>
          </a:p>
        </p:txBody>
      </p:sp>
      <p:sp>
        <p:nvSpPr>
          <p:cNvPr id="5" name="Text 3"/>
          <p:cNvSpPr/>
          <p:nvPr/>
        </p:nvSpPr>
        <p:spPr>
          <a:xfrm>
            <a:off x="731520" y="1417320"/>
            <a:ext cx="2377440" cy="685800"/>
          </a:xfrm>
          <a:prstGeom prst="rect">
            <a:avLst/>
          </a:prstGeom>
          <a:noFill/>
          <a:ln/>
        </p:spPr>
        <p:txBody>
          <a:bodyPr wrap="square" rtlCol="0" anchor="ctr"/>
          <a:lstStyle/>
          <a:p>
            <a:pPr marL="0" indent="0" algn="ctr">
              <a:buNone/>
            </a:pPr>
            <a:r>
              <a:rPr lang="en-US" sz="4200" b="1" dirty="0">
                <a:solidFill>
                  <a:srgbClr val="2C3E50"/>
                </a:solidFill>
                <a:latin typeface="Georgia" pitchFamily="34" charset="0"/>
                <a:ea typeface="Georgia" pitchFamily="34" charset="-122"/>
                <a:cs typeface="Georgia" pitchFamily="34" charset="-120"/>
              </a:rPr>
              <a:t>12</a:t>
            </a:r>
            <a:endParaRPr lang="en-US" sz="4200" dirty="0"/>
          </a:p>
        </p:txBody>
      </p:sp>
      <p:sp>
        <p:nvSpPr>
          <p:cNvPr id="6" name="Text 4"/>
          <p:cNvSpPr/>
          <p:nvPr/>
        </p:nvSpPr>
        <p:spPr>
          <a:xfrm>
            <a:off x="731520" y="2121408"/>
            <a:ext cx="2377440" cy="457200"/>
          </a:xfrm>
          <a:prstGeom prst="rect">
            <a:avLst/>
          </a:prstGeom>
          <a:noFill/>
          <a:ln/>
        </p:spPr>
        <p:txBody>
          <a:bodyPr wrap="square" rtlCol="0" anchor="t"/>
          <a:lstStyle/>
          <a:p>
            <a:pPr marL="0" indent="0" algn="ctr">
              <a:buNone/>
            </a:pPr>
            <a:r>
              <a:rPr lang="en-US" sz="1100" dirty="0">
                <a:solidFill>
                  <a:srgbClr val="6B7787"/>
                </a:solidFill>
                <a:latin typeface="Calibri" pitchFamily="34" charset="0"/>
                <a:ea typeface="Calibri" pitchFamily="34" charset="-122"/>
                <a:cs typeface="Calibri" pitchFamily="34" charset="-120"/>
              </a:rPr>
              <a:t>Reuniones</a:t>
            </a:r>
            <a:endParaRPr lang="en-US" sz="1100" dirty="0"/>
          </a:p>
          <a:p>
            <a:pPr marL="0" indent="0" algn="ctr">
              <a:buNone/>
            </a:pPr>
            <a:r>
              <a:rPr lang="en-US" sz="1100" dirty="0">
                <a:solidFill>
                  <a:srgbClr val="6B7787"/>
                </a:solidFill>
                <a:latin typeface="Calibri" pitchFamily="34" charset="0"/>
                <a:ea typeface="Calibri" pitchFamily="34" charset="-122"/>
                <a:cs typeface="Calibri" pitchFamily="34" charset="-120"/>
              </a:rPr>
              <a:t>Presenciales</a:t>
            </a:r>
            <a:endParaRPr lang="en-US" sz="1100" dirty="0"/>
          </a:p>
        </p:txBody>
      </p:sp>
      <p:sp>
        <p:nvSpPr>
          <p:cNvPr id="7" name="Shape 5"/>
          <p:cNvSpPr/>
          <p:nvPr/>
        </p:nvSpPr>
        <p:spPr>
          <a:xfrm>
            <a:off x="3383280" y="1325880"/>
            <a:ext cx="2377440" cy="1325880"/>
          </a:xfrm>
          <a:prstGeom prst="roundRect">
            <a:avLst>
              <a:gd name="adj" fmla="val 5517"/>
            </a:avLst>
          </a:prstGeom>
          <a:solidFill>
            <a:srgbClr val="F5F7F9"/>
          </a:solidFill>
          <a:ln w="12700">
            <a:solidFill>
              <a:srgbClr val="E8EDF1"/>
            </a:solidFill>
            <a:prstDash val="solid"/>
          </a:ln>
        </p:spPr>
        <p:txBody>
          <a:bodyPr/>
          <a:lstStyle/>
          <a:p>
            <a:endParaRPr lang="en-US"/>
          </a:p>
        </p:txBody>
      </p:sp>
      <p:sp>
        <p:nvSpPr>
          <p:cNvPr id="8" name="Text 6"/>
          <p:cNvSpPr/>
          <p:nvPr/>
        </p:nvSpPr>
        <p:spPr>
          <a:xfrm>
            <a:off x="3383280" y="1417320"/>
            <a:ext cx="2377440" cy="685800"/>
          </a:xfrm>
          <a:prstGeom prst="rect">
            <a:avLst/>
          </a:prstGeom>
          <a:noFill/>
          <a:ln/>
        </p:spPr>
        <p:txBody>
          <a:bodyPr wrap="square" rtlCol="0" anchor="ctr"/>
          <a:lstStyle/>
          <a:p>
            <a:pPr marL="0" indent="0" algn="ctr">
              <a:buNone/>
            </a:pPr>
            <a:r>
              <a:rPr lang="en-US" sz="4200" b="1" dirty="0">
                <a:solidFill>
                  <a:srgbClr val="2C3E50"/>
                </a:solidFill>
                <a:latin typeface="Georgia" pitchFamily="34" charset="0"/>
                <a:ea typeface="Georgia" pitchFamily="34" charset="-122"/>
                <a:cs typeface="Georgia" pitchFamily="34" charset="-120"/>
              </a:rPr>
              <a:t>14</a:t>
            </a:r>
            <a:endParaRPr lang="en-US" sz="4200" dirty="0"/>
          </a:p>
        </p:txBody>
      </p:sp>
      <p:sp>
        <p:nvSpPr>
          <p:cNvPr id="9" name="Text 7"/>
          <p:cNvSpPr/>
          <p:nvPr/>
        </p:nvSpPr>
        <p:spPr>
          <a:xfrm>
            <a:off x="3383280" y="2121408"/>
            <a:ext cx="2377440" cy="457200"/>
          </a:xfrm>
          <a:prstGeom prst="rect">
            <a:avLst/>
          </a:prstGeom>
          <a:noFill/>
          <a:ln/>
        </p:spPr>
        <p:txBody>
          <a:bodyPr wrap="square" rtlCol="0" anchor="t"/>
          <a:lstStyle/>
          <a:p>
            <a:pPr marL="0" indent="0" algn="ctr">
              <a:buNone/>
            </a:pPr>
            <a:r>
              <a:rPr lang="en-US" sz="1100" dirty="0">
                <a:solidFill>
                  <a:srgbClr val="6B7787"/>
                </a:solidFill>
                <a:latin typeface="Calibri" pitchFamily="34" charset="0"/>
                <a:ea typeface="Calibri" pitchFamily="34" charset="-122"/>
                <a:cs typeface="Calibri" pitchFamily="34" charset="-120"/>
              </a:rPr>
              <a:t>Reuniones</a:t>
            </a:r>
            <a:endParaRPr lang="en-US" sz="1100" dirty="0"/>
          </a:p>
          <a:p>
            <a:pPr marL="0" indent="0" algn="ctr">
              <a:buNone/>
            </a:pPr>
            <a:r>
              <a:rPr lang="en-US" sz="1100" dirty="0">
                <a:solidFill>
                  <a:srgbClr val="6B7787"/>
                </a:solidFill>
                <a:latin typeface="Calibri" pitchFamily="34" charset="0"/>
                <a:ea typeface="Calibri" pitchFamily="34" charset="-122"/>
                <a:cs typeface="Calibri" pitchFamily="34" charset="-120"/>
              </a:rPr>
              <a:t>Virtuales</a:t>
            </a:r>
            <a:endParaRPr lang="en-US" sz="1100" dirty="0"/>
          </a:p>
        </p:txBody>
      </p:sp>
      <p:sp>
        <p:nvSpPr>
          <p:cNvPr id="10" name="Shape 8"/>
          <p:cNvSpPr/>
          <p:nvPr/>
        </p:nvSpPr>
        <p:spPr>
          <a:xfrm>
            <a:off x="6035040" y="1325880"/>
            <a:ext cx="2377440" cy="1325880"/>
          </a:xfrm>
          <a:prstGeom prst="roundRect">
            <a:avLst>
              <a:gd name="adj" fmla="val 5517"/>
            </a:avLst>
          </a:prstGeom>
          <a:solidFill>
            <a:srgbClr val="F5F7F9"/>
          </a:solidFill>
          <a:ln w="12700">
            <a:solidFill>
              <a:srgbClr val="E8EDF1"/>
            </a:solidFill>
            <a:prstDash val="solid"/>
          </a:ln>
        </p:spPr>
        <p:txBody>
          <a:bodyPr/>
          <a:lstStyle/>
          <a:p>
            <a:endParaRPr lang="en-US"/>
          </a:p>
        </p:txBody>
      </p:sp>
      <p:sp>
        <p:nvSpPr>
          <p:cNvPr id="11" name="Text 9"/>
          <p:cNvSpPr/>
          <p:nvPr/>
        </p:nvSpPr>
        <p:spPr>
          <a:xfrm>
            <a:off x="6035040" y="1417320"/>
            <a:ext cx="2377440" cy="685800"/>
          </a:xfrm>
          <a:prstGeom prst="rect">
            <a:avLst/>
          </a:prstGeom>
          <a:noFill/>
          <a:ln/>
        </p:spPr>
        <p:txBody>
          <a:bodyPr wrap="square" rtlCol="0" anchor="ctr"/>
          <a:lstStyle/>
          <a:p>
            <a:pPr marL="0" indent="0" algn="ctr">
              <a:buNone/>
            </a:pPr>
            <a:r>
              <a:rPr lang="en-US" sz="4200" b="1" dirty="0">
                <a:solidFill>
                  <a:srgbClr val="2C3E50"/>
                </a:solidFill>
                <a:latin typeface="Georgia" pitchFamily="34" charset="0"/>
                <a:ea typeface="Georgia" pitchFamily="34" charset="-122"/>
                <a:cs typeface="Georgia" pitchFamily="34" charset="-120"/>
              </a:rPr>
              <a:t>32</a:t>
            </a:r>
            <a:endParaRPr lang="en-US" sz="4200" dirty="0"/>
          </a:p>
        </p:txBody>
      </p:sp>
      <p:sp>
        <p:nvSpPr>
          <p:cNvPr id="12" name="Text 10"/>
          <p:cNvSpPr/>
          <p:nvPr/>
        </p:nvSpPr>
        <p:spPr>
          <a:xfrm>
            <a:off x="6035040" y="2121408"/>
            <a:ext cx="2377440" cy="457200"/>
          </a:xfrm>
          <a:prstGeom prst="rect">
            <a:avLst/>
          </a:prstGeom>
          <a:noFill/>
          <a:ln/>
        </p:spPr>
        <p:txBody>
          <a:bodyPr wrap="square" rtlCol="0" anchor="t"/>
          <a:lstStyle/>
          <a:p>
            <a:pPr marL="0" indent="0" algn="ctr">
              <a:buNone/>
            </a:pPr>
            <a:r>
              <a:rPr lang="en-US" sz="1100" dirty="0">
                <a:solidFill>
                  <a:srgbClr val="6B7787"/>
                </a:solidFill>
                <a:latin typeface="Calibri" pitchFamily="34" charset="0"/>
                <a:ea typeface="Calibri" pitchFamily="34" charset="-122"/>
                <a:cs typeface="Calibri" pitchFamily="34" charset="-120"/>
              </a:rPr>
              <a:t>Notas Formales</a:t>
            </a:r>
            <a:endParaRPr lang="en-US" sz="1100" dirty="0"/>
          </a:p>
          <a:p>
            <a:pPr marL="0" indent="0" algn="ctr">
              <a:buNone/>
            </a:pPr>
            <a:r>
              <a:rPr lang="en-US" sz="1100" dirty="0">
                <a:solidFill>
                  <a:srgbClr val="6B7787"/>
                </a:solidFill>
                <a:latin typeface="Calibri" pitchFamily="34" charset="0"/>
                <a:ea typeface="Calibri" pitchFamily="34" charset="-122"/>
                <a:cs typeface="Calibri" pitchFamily="34" charset="-120"/>
              </a:rPr>
              <a:t>Emitidas</a:t>
            </a:r>
            <a:endParaRPr lang="en-US" sz="1100" dirty="0"/>
          </a:p>
        </p:txBody>
      </p:sp>
      <p:sp>
        <p:nvSpPr>
          <p:cNvPr id="13" name="Shape 11"/>
          <p:cNvSpPr/>
          <p:nvPr/>
        </p:nvSpPr>
        <p:spPr>
          <a:xfrm>
            <a:off x="731520" y="2880360"/>
            <a:ext cx="7680960" cy="1965960"/>
          </a:xfrm>
          <a:prstGeom prst="roundRect">
            <a:avLst>
              <a:gd name="adj" fmla="val 3721"/>
            </a:avLst>
          </a:prstGeom>
          <a:solidFill>
            <a:srgbClr val="EEF2EE"/>
          </a:solidFill>
          <a:ln w="12700">
            <a:solidFill>
              <a:srgbClr val="7C9885"/>
            </a:solidFill>
            <a:prstDash val="solid"/>
          </a:ln>
        </p:spPr>
        <p:txBody>
          <a:bodyPr/>
          <a:lstStyle/>
          <a:p>
            <a:endParaRPr lang="en-US"/>
          </a:p>
        </p:txBody>
      </p:sp>
      <p:sp>
        <p:nvSpPr>
          <p:cNvPr id="14" name="Text 12"/>
          <p:cNvSpPr/>
          <p:nvPr/>
        </p:nvSpPr>
        <p:spPr>
          <a:xfrm>
            <a:off x="960120" y="3035808"/>
            <a:ext cx="7223760" cy="365760"/>
          </a:xfrm>
          <a:prstGeom prst="rect">
            <a:avLst/>
          </a:prstGeom>
          <a:noFill/>
          <a:ln/>
        </p:spPr>
        <p:txBody>
          <a:bodyPr wrap="square" rtlCol="0" anchor="ctr"/>
          <a:lstStyle/>
          <a:p>
            <a:pPr marL="0" indent="0" algn="l">
              <a:buNone/>
            </a:pPr>
            <a:r>
              <a:rPr lang="en-US" sz="1500" b="1" dirty="0">
                <a:solidFill>
                  <a:srgbClr val="5A7A63"/>
                </a:solidFill>
                <a:latin typeface="Georgia" pitchFamily="34" charset="0"/>
                <a:ea typeface="Georgia" pitchFamily="34" charset="-122"/>
                <a:cs typeface="Georgia" pitchFamily="34" charset="-120"/>
              </a:rPr>
              <a:t>Enfoque preventivo, no reactivo</a:t>
            </a:r>
            <a:endParaRPr lang="en-US" sz="1500" dirty="0"/>
          </a:p>
        </p:txBody>
      </p:sp>
      <p:sp>
        <p:nvSpPr>
          <p:cNvPr id="15" name="Text 13"/>
          <p:cNvSpPr/>
          <p:nvPr/>
        </p:nvSpPr>
        <p:spPr>
          <a:xfrm>
            <a:off x="960120" y="3429000"/>
            <a:ext cx="7223760" cy="1280160"/>
          </a:xfrm>
          <a:prstGeom prst="rect">
            <a:avLst/>
          </a:prstGeom>
          <a:noFill/>
          <a:ln/>
        </p:spPr>
        <p:txBody>
          <a:bodyPr wrap="square" rtlCol="0" anchor="t"/>
          <a:lstStyle/>
          <a:p>
            <a:pPr marL="0" indent="0" algn="l">
              <a:lnSpc>
                <a:spcPct val="140000"/>
              </a:lnSpc>
              <a:buNone/>
            </a:pPr>
            <a:r>
              <a:rPr lang="en-US" sz="1300" dirty="0">
                <a:solidFill>
                  <a:srgbClr val="2C3E50"/>
                </a:solidFill>
                <a:latin typeface="Calibri" pitchFamily="34" charset="0"/>
                <a:ea typeface="Calibri" pitchFamily="34" charset="-122"/>
                <a:cs typeface="Calibri" pitchFamily="34" charset="-120"/>
              </a:rPr>
              <a:t>La Comisión monitoreó la ejecución de las partidas a lo largo del año. Cuando detectamos que un renglón se acercaba a su promedio de ejecución antes de tiempo, </a:t>
            </a:r>
            <a:r>
              <a:rPr lang="en-US" sz="1300" b="1" dirty="0">
                <a:solidFill>
                  <a:srgbClr val="2C3E50"/>
                </a:solidFill>
                <a:latin typeface="Calibri" pitchFamily="34" charset="0"/>
                <a:ea typeface="Calibri" pitchFamily="34" charset="-122"/>
                <a:cs typeface="Calibri" pitchFamily="34" charset="-120"/>
              </a:rPr>
              <a:t>emitimos notas e informes a la Junta Directiva, órganos, sedes y capítulos para corregir oportunamente</a:t>
            </a:r>
            <a:r>
              <a:rPr lang="en-US" sz="1300" dirty="0">
                <a:solidFill>
                  <a:srgbClr val="2C3E50"/>
                </a:solidFill>
                <a:latin typeface="Calibri" pitchFamily="34" charset="0"/>
                <a:ea typeface="Calibri" pitchFamily="34" charset="-122"/>
                <a:cs typeface="Calibri" pitchFamily="34" charset="-120"/>
              </a:rPr>
              <a:t>, con el objetivo de prevenir sobregiros al cierre del período.</a:t>
            </a:r>
            <a:endParaRPr lang="en-US" sz="13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2C3E50"/>
        </a:solidFill>
        <a:effectLst/>
      </p:bgPr>
    </p:bg>
    <p:spTree>
      <p:nvGrpSpPr>
        <p:cNvPr id="1" name=""/>
        <p:cNvGrpSpPr/>
        <p:nvPr/>
      </p:nvGrpSpPr>
      <p:grpSpPr>
        <a:xfrm>
          <a:off x="0" y="0"/>
          <a:ext cx="0" cy="0"/>
          <a:chOff x="0" y="0"/>
          <a:chExt cx="0" cy="0"/>
        </a:xfrm>
      </p:grpSpPr>
      <p:sp>
        <p:nvSpPr>
          <p:cNvPr id="2" name="Text 0"/>
          <p:cNvSpPr/>
          <p:nvPr/>
        </p:nvSpPr>
        <p:spPr>
          <a:xfrm>
            <a:off x="731520" y="384048"/>
            <a:ext cx="7680960" cy="640080"/>
          </a:xfrm>
          <a:prstGeom prst="rect">
            <a:avLst/>
          </a:prstGeom>
          <a:noFill/>
          <a:ln/>
        </p:spPr>
        <p:txBody>
          <a:bodyPr wrap="square" rtlCol="0" anchor="ctr"/>
          <a:lstStyle/>
          <a:p>
            <a:pPr marL="0" indent="0" algn="l">
              <a:buNone/>
            </a:pPr>
            <a:r>
              <a:rPr lang="en-US" sz="2700" b="1" dirty="0">
                <a:solidFill>
                  <a:srgbClr val="FFFFFF"/>
                </a:solidFill>
                <a:latin typeface="Georgia" pitchFamily="34" charset="0"/>
                <a:ea typeface="Georgia" pitchFamily="34" charset="-122"/>
                <a:cs typeface="Georgia" pitchFamily="34" charset="-120"/>
              </a:rPr>
              <a:t>Resultado: Control Efectivo del Gasto</a:t>
            </a:r>
            <a:endParaRPr lang="en-US" sz="2700" dirty="0"/>
          </a:p>
        </p:txBody>
      </p:sp>
      <p:sp>
        <p:nvSpPr>
          <p:cNvPr id="3" name="Shape 1"/>
          <p:cNvSpPr/>
          <p:nvPr/>
        </p:nvSpPr>
        <p:spPr>
          <a:xfrm>
            <a:off x="749808" y="1024128"/>
            <a:ext cx="1371600" cy="45720"/>
          </a:xfrm>
          <a:prstGeom prst="rect">
            <a:avLst/>
          </a:prstGeom>
          <a:solidFill>
            <a:srgbClr val="7C9885"/>
          </a:solidFill>
          <a:ln/>
        </p:spPr>
        <p:txBody>
          <a:bodyPr/>
          <a:lstStyle/>
          <a:p>
            <a:endParaRPr lang="en-US"/>
          </a:p>
        </p:txBody>
      </p:sp>
      <p:sp>
        <p:nvSpPr>
          <p:cNvPr id="4" name="Text 2"/>
          <p:cNvSpPr/>
          <p:nvPr/>
        </p:nvSpPr>
        <p:spPr>
          <a:xfrm>
            <a:off x="731520" y="1188720"/>
            <a:ext cx="7680960" cy="548640"/>
          </a:xfrm>
          <a:prstGeom prst="rect">
            <a:avLst/>
          </a:prstGeom>
          <a:noFill/>
          <a:ln/>
        </p:spPr>
        <p:txBody>
          <a:bodyPr wrap="square" rtlCol="0" anchor="ctr"/>
          <a:lstStyle/>
          <a:p>
            <a:pPr marL="0" indent="0" algn="l">
              <a:lnSpc>
                <a:spcPct val="130000"/>
              </a:lnSpc>
              <a:buNone/>
            </a:pPr>
            <a:r>
              <a:rPr lang="en-US" sz="1400" dirty="0">
                <a:solidFill>
                  <a:srgbClr val="D6E0EA"/>
                </a:solidFill>
                <a:latin typeface="Calibri" pitchFamily="34" charset="0"/>
                <a:ea typeface="Calibri" pitchFamily="34" charset="-122"/>
                <a:cs typeface="Calibri" pitchFamily="34" charset="-120"/>
              </a:rPr>
              <a:t>De más de mil renglones presupuestarios, el control preventivo evitó sobregiros significativos al cierre del ejercicio.</a:t>
            </a:r>
            <a:endParaRPr lang="en-US" sz="1400" dirty="0"/>
          </a:p>
        </p:txBody>
      </p:sp>
      <p:sp>
        <p:nvSpPr>
          <p:cNvPr id="5" name="Shape 3"/>
          <p:cNvSpPr/>
          <p:nvPr/>
        </p:nvSpPr>
        <p:spPr>
          <a:xfrm>
            <a:off x="731520" y="1920240"/>
            <a:ext cx="3383280" cy="2468880"/>
          </a:xfrm>
          <a:prstGeom prst="roundRect">
            <a:avLst>
              <a:gd name="adj" fmla="val 3704"/>
            </a:avLst>
          </a:prstGeom>
          <a:solidFill>
            <a:srgbClr val="3A5068"/>
          </a:solidFill>
          <a:ln/>
        </p:spPr>
        <p:txBody>
          <a:bodyPr/>
          <a:lstStyle/>
          <a:p>
            <a:endParaRPr lang="en-US"/>
          </a:p>
        </p:txBody>
      </p:sp>
      <p:sp>
        <p:nvSpPr>
          <p:cNvPr id="6" name="Text 4"/>
          <p:cNvSpPr/>
          <p:nvPr/>
        </p:nvSpPr>
        <p:spPr>
          <a:xfrm>
            <a:off x="822960" y="2240280"/>
            <a:ext cx="3200400" cy="822960"/>
          </a:xfrm>
          <a:prstGeom prst="rect">
            <a:avLst/>
          </a:prstGeom>
          <a:noFill/>
          <a:ln/>
        </p:spPr>
        <p:txBody>
          <a:bodyPr wrap="square" rtlCol="0" anchor="ctr"/>
          <a:lstStyle/>
          <a:p>
            <a:pPr marL="0" indent="0" algn="ctr">
              <a:buNone/>
            </a:pPr>
            <a:r>
              <a:rPr lang="en-US" sz="5200" b="1" dirty="0">
                <a:solidFill>
                  <a:srgbClr val="7C9885"/>
                </a:solidFill>
                <a:latin typeface="Georgia" pitchFamily="34" charset="0"/>
                <a:ea typeface="Georgia" pitchFamily="34" charset="-122"/>
                <a:cs typeface="Georgia" pitchFamily="34" charset="-120"/>
              </a:rPr>
              <a:t>Solo 4</a:t>
            </a:r>
            <a:endParaRPr lang="en-US" sz="5200" dirty="0"/>
          </a:p>
        </p:txBody>
      </p:sp>
      <p:sp>
        <p:nvSpPr>
          <p:cNvPr id="7" name="Text 5"/>
          <p:cNvSpPr/>
          <p:nvPr/>
        </p:nvSpPr>
        <p:spPr>
          <a:xfrm>
            <a:off x="822960" y="3200400"/>
            <a:ext cx="3200400" cy="640080"/>
          </a:xfrm>
          <a:prstGeom prst="rect">
            <a:avLst/>
          </a:prstGeom>
          <a:noFill/>
          <a:ln/>
        </p:spPr>
        <p:txBody>
          <a:bodyPr wrap="square" rtlCol="0" anchor="t"/>
          <a:lstStyle/>
          <a:p>
            <a:pPr marL="0" indent="0" algn="ctr">
              <a:lnSpc>
                <a:spcPct val="130000"/>
              </a:lnSpc>
              <a:buNone/>
            </a:pPr>
            <a:r>
              <a:rPr lang="en-US" sz="1300" dirty="0">
                <a:solidFill>
                  <a:srgbClr val="D6E0EA"/>
                </a:solidFill>
                <a:latin typeface="Calibri" pitchFamily="34" charset="0"/>
                <a:ea typeface="Calibri" pitchFamily="34" charset="-122"/>
                <a:cs typeface="Calibri" pitchFamily="34" charset="-120"/>
              </a:rPr>
              <a:t>renglones alcanzaron o</a:t>
            </a:r>
            <a:endParaRPr lang="en-US" sz="1300" dirty="0"/>
          </a:p>
          <a:p>
            <a:pPr marL="0" indent="0" algn="ctr">
              <a:lnSpc>
                <a:spcPct val="130000"/>
              </a:lnSpc>
              <a:buNone/>
            </a:pPr>
            <a:r>
              <a:rPr lang="en-US" sz="1300" dirty="0">
                <a:solidFill>
                  <a:srgbClr val="D6E0EA"/>
                </a:solidFill>
                <a:latin typeface="Calibri" pitchFamily="34" charset="0"/>
                <a:ea typeface="Calibri" pitchFamily="34" charset="-122"/>
                <a:cs typeface="Calibri" pitchFamily="34" charset="-120"/>
              </a:rPr>
              <a:t>rozaron el 100%</a:t>
            </a:r>
            <a:endParaRPr lang="en-US" sz="1300" dirty="0"/>
          </a:p>
        </p:txBody>
      </p:sp>
      <p:sp>
        <p:nvSpPr>
          <p:cNvPr id="8" name="Shape 6"/>
          <p:cNvSpPr/>
          <p:nvPr/>
        </p:nvSpPr>
        <p:spPr>
          <a:xfrm>
            <a:off x="4389120" y="1920240"/>
            <a:ext cx="4023360" cy="2468880"/>
          </a:xfrm>
          <a:prstGeom prst="roundRect">
            <a:avLst>
              <a:gd name="adj" fmla="val 3704"/>
            </a:avLst>
          </a:prstGeom>
          <a:solidFill>
            <a:srgbClr val="3A5068"/>
          </a:solidFill>
          <a:ln/>
        </p:spPr>
        <p:txBody>
          <a:bodyPr/>
          <a:lstStyle/>
          <a:p>
            <a:endParaRPr lang="en-US"/>
          </a:p>
        </p:txBody>
      </p:sp>
      <p:sp>
        <p:nvSpPr>
          <p:cNvPr id="9" name="Text 7"/>
          <p:cNvSpPr/>
          <p:nvPr/>
        </p:nvSpPr>
        <p:spPr>
          <a:xfrm>
            <a:off x="4572000" y="2084832"/>
            <a:ext cx="3657600" cy="365760"/>
          </a:xfrm>
          <a:prstGeom prst="rect">
            <a:avLst/>
          </a:prstGeom>
          <a:noFill/>
          <a:ln/>
        </p:spPr>
        <p:txBody>
          <a:bodyPr wrap="square" rtlCol="0" anchor="ctr"/>
          <a:lstStyle/>
          <a:p>
            <a:pPr marL="0" indent="0">
              <a:buNone/>
            </a:pPr>
            <a:r>
              <a:rPr lang="en-US" sz="1200" b="1" dirty="0">
                <a:solidFill>
                  <a:srgbClr val="7C9885"/>
                </a:solidFill>
                <a:latin typeface="Calibri" pitchFamily="34" charset="0"/>
                <a:ea typeface="Calibri" pitchFamily="34" charset="-122"/>
                <a:cs typeface="Calibri" pitchFamily="34" charset="-120"/>
              </a:rPr>
              <a:t>Renglones en o sobre el 100%</a:t>
            </a:r>
            <a:endParaRPr lang="en-US" sz="1200" dirty="0"/>
          </a:p>
        </p:txBody>
      </p:sp>
      <p:sp>
        <p:nvSpPr>
          <p:cNvPr id="10" name="Text 8"/>
          <p:cNvSpPr/>
          <p:nvPr/>
        </p:nvSpPr>
        <p:spPr>
          <a:xfrm>
            <a:off x="4572000" y="2487168"/>
            <a:ext cx="2834640" cy="365760"/>
          </a:xfrm>
          <a:prstGeom prst="rect">
            <a:avLst/>
          </a:prstGeom>
          <a:noFill/>
          <a:ln/>
        </p:spPr>
        <p:txBody>
          <a:bodyPr wrap="square" rtlCol="0" anchor="ctr"/>
          <a:lstStyle/>
          <a:p>
            <a:pPr marL="0" indent="0" algn="l">
              <a:buNone/>
            </a:pPr>
            <a:r>
              <a:rPr lang="en-US" sz="1200" dirty="0">
                <a:solidFill>
                  <a:srgbClr val="FFFFFF"/>
                </a:solidFill>
                <a:latin typeface="Calibri" pitchFamily="34" charset="0"/>
                <a:ea typeface="Calibri" pitchFamily="34" charset="-122"/>
                <a:cs typeface="Calibri" pitchFamily="34" charset="-120"/>
              </a:rPr>
              <a:t>Costo de sellos</a:t>
            </a:r>
            <a:endParaRPr lang="en-US" sz="1200" dirty="0"/>
          </a:p>
        </p:txBody>
      </p:sp>
      <p:sp>
        <p:nvSpPr>
          <p:cNvPr id="11" name="Text 9"/>
          <p:cNvSpPr/>
          <p:nvPr/>
        </p:nvSpPr>
        <p:spPr>
          <a:xfrm>
            <a:off x="7406640" y="2487168"/>
            <a:ext cx="822960" cy="365760"/>
          </a:xfrm>
          <a:prstGeom prst="rect">
            <a:avLst/>
          </a:prstGeom>
          <a:noFill/>
          <a:ln/>
        </p:spPr>
        <p:txBody>
          <a:bodyPr wrap="square" rtlCol="0" anchor="ctr"/>
          <a:lstStyle/>
          <a:p>
            <a:pPr marL="0" indent="0" algn="r">
              <a:buNone/>
            </a:pPr>
            <a:r>
              <a:rPr lang="en-US" sz="1200" b="1" dirty="0">
                <a:solidFill>
                  <a:srgbClr val="D6E0EA"/>
                </a:solidFill>
                <a:latin typeface="Calibri" pitchFamily="34" charset="0"/>
                <a:ea typeface="Calibri" pitchFamily="34" charset="-122"/>
                <a:cs typeface="Calibri" pitchFamily="34" charset="-120"/>
              </a:rPr>
              <a:t>117%</a:t>
            </a:r>
            <a:endParaRPr lang="en-US" sz="1200" dirty="0"/>
          </a:p>
        </p:txBody>
      </p:sp>
      <p:sp>
        <p:nvSpPr>
          <p:cNvPr id="12" name="Shape 10"/>
          <p:cNvSpPr/>
          <p:nvPr/>
        </p:nvSpPr>
        <p:spPr>
          <a:xfrm>
            <a:off x="4572000" y="2871216"/>
            <a:ext cx="3657600" cy="4572"/>
          </a:xfrm>
          <a:prstGeom prst="rect">
            <a:avLst/>
          </a:prstGeom>
          <a:solidFill>
            <a:srgbClr val="2C3E50"/>
          </a:solidFill>
          <a:ln/>
        </p:spPr>
        <p:txBody>
          <a:bodyPr/>
          <a:lstStyle/>
          <a:p>
            <a:endParaRPr lang="en-US"/>
          </a:p>
        </p:txBody>
      </p:sp>
      <p:sp>
        <p:nvSpPr>
          <p:cNvPr id="13" name="Text 11"/>
          <p:cNvSpPr/>
          <p:nvPr/>
        </p:nvSpPr>
        <p:spPr>
          <a:xfrm>
            <a:off x="4572000" y="2926080"/>
            <a:ext cx="2834640" cy="365760"/>
          </a:xfrm>
          <a:prstGeom prst="rect">
            <a:avLst/>
          </a:prstGeom>
          <a:noFill/>
          <a:ln/>
        </p:spPr>
        <p:txBody>
          <a:bodyPr wrap="square" rtlCol="0" anchor="ctr"/>
          <a:lstStyle/>
          <a:p>
            <a:pPr marL="0" indent="0" algn="l">
              <a:buNone/>
            </a:pPr>
            <a:r>
              <a:rPr lang="en-US" sz="1200" dirty="0">
                <a:solidFill>
                  <a:srgbClr val="FFFFFF"/>
                </a:solidFill>
                <a:latin typeface="Calibri" pitchFamily="34" charset="0"/>
                <a:ea typeface="Calibri" pitchFamily="34" charset="-122"/>
                <a:cs typeface="Calibri" pitchFamily="34" charset="-120"/>
              </a:rPr>
              <a:t>Gastos JD Noroccidental</a:t>
            </a:r>
            <a:endParaRPr lang="en-US" sz="1200" dirty="0"/>
          </a:p>
        </p:txBody>
      </p:sp>
      <p:sp>
        <p:nvSpPr>
          <p:cNvPr id="14" name="Text 12"/>
          <p:cNvSpPr/>
          <p:nvPr/>
        </p:nvSpPr>
        <p:spPr>
          <a:xfrm>
            <a:off x="7406640" y="2926080"/>
            <a:ext cx="822960" cy="365760"/>
          </a:xfrm>
          <a:prstGeom prst="rect">
            <a:avLst/>
          </a:prstGeom>
          <a:noFill/>
          <a:ln/>
        </p:spPr>
        <p:txBody>
          <a:bodyPr wrap="square" rtlCol="0" anchor="ctr"/>
          <a:lstStyle/>
          <a:p>
            <a:pPr marL="0" indent="0" algn="r">
              <a:buNone/>
            </a:pPr>
            <a:r>
              <a:rPr lang="en-US" sz="1200" b="1" dirty="0">
                <a:solidFill>
                  <a:srgbClr val="D6E0EA"/>
                </a:solidFill>
                <a:latin typeface="Calibri" pitchFamily="34" charset="0"/>
                <a:ea typeface="Calibri" pitchFamily="34" charset="-122"/>
                <a:cs typeface="Calibri" pitchFamily="34" charset="-120"/>
              </a:rPr>
              <a:t>100.1%</a:t>
            </a:r>
            <a:endParaRPr lang="en-US" sz="1200" dirty="0"/>
          </a:p>
        </p:txBody>
      </p:sp>
      <p:sp>
        <p:nvSpPr>
          <p:cNvPr id="15" name="Shape 13"/>
          <p:cNvSpPr/>
          <p:nvPr/>
        </p:nvSpPr>
        <p:spPr>
          <a:xfrm>
            <a:off x="4572000" y="3310128"/>
            <a:ext cx="3657600" cy="4572"/>
          </a:xfrm>
          <a:prstGeom prst="rect">
            <a:avLst/>
          </a:prstGeom>
          <a:solidFill>
            <a:srgbClr val="2C3E50"/>
          </a:solidFill>
          <a:ln/>
        </p:spPr>
        <p:txBody>
          <a:bodyPr/>
          <a:lstStyle/>
          <a:p>
            <a:endParaRPr lang="en-US"/>
          </a:p>
        </p:txBody>
      </p:sp>
      <p:sp>
        <p:nvSpPr>
          <p:cNvPr id="16" name="Text 14"/>
          <p:cNvSpPr/>
          <p:nvPr/>
        </p:nvSpPr>
        <p:spPr>
          <a:xfrm>
            <a:off x="4572000" y="3364992"/>
            <a:ext cx="2834640" cy="365760"/>
          </a:xfrm>
          <a:prstGeom prst="rect">
            <a:avLst/>
          </a:prstGeom>
          <a:noFill/>
          <a:ln/>
        </p:spPr>
        <p:txBody>
          <a:bodyPr wrap="square" rtlCol="0" anchor="ctr"/>
          <a:lstStyle/>
          <a:p>
            <a:pPr marL="0" indent="0" algn="l">
              <a:buNone/>
            </a:pPr>
            <a:r>
              <a:rPr lang="en-US" sz="1200" dirty="0">
                <a:solidFill>
                  <a:srgbClr val="FFFFFF"/>
                </a:solidFill>
                <a:latin typeface="Calibri" pitchFamily="34" charset="0"/>
                <a:ea typeface="Calibri" pitchFamily="34" charset="-122"/>
                <a:cs typeface="Calibri" pitchFamily="34" charset="-120"/>
              </a:rPr>
              <a:t>Telefonía móvil y fija</a:t>
            </a:r>
            <a:endParaRPr lang="en-US" sz="1200" dirty="0"/>
          </a:p>
        </p:txBody>
      </p:sp>
      <p:sp>
        <p:nvSpPr>
          <p:cNvPr id="17" name="Text 15"/>
          <p:cNvSpPr/>
          <p:nvPr/>
        </p:nvSpPr>
        <p:spPr>
          <a:xfrm>
            <a:off x="7406640" y="3364992"/>
            <a:ext cx="822960" cy="365760"/>
          </a:xfrm>
          <a:prstGeom prst="rect">
            <a:avLst/>
          </a:prstGeom>
          <a:noFill/>
          <a:ln/>
        </p:spPr>
        <p:txBody>
          <a:bodyPr wrap="square" rtlCol="0" anchor="ctr"/>
          <a:lstStyle/>
          <a:p>
            <a:pPr marL="0" indent="0" algn="r">
              <a:buNone/>
            </a:pPr>
            <a:r>
              <a:rPr lang="en-US" sz="1200" b="1" dirty="0">
                <a:solidFill>
                  <a:srgbClr val="D6E0EA"/>
                </a:solidFill>
                <a:latin typeface="Calibri" pitchFamily="34" charset="0"/>
                <a:ea typeface="Calibri" pitchFamily="34" charset="-122"/>
                <a:cs typeface="Calibri" pitchFamily="34" charset="-120"/>
              </a:rPr>
              <a:t>100.0%</a:t>
            </a:r>
            <a:endParaRPr lang="en-US" sz="1200" dirty="0"/>
          </a:p>
        </p:txBody>
      </p:sp>
      <p:sp>
        <p:nvSpPr>
          <p:cNvPr id="18" name="Shape 16"/>
          <p:cNvSpPr/>
          <p:nvPr/>
        </p:nvSpPr>
        <p:spPr>
          <a:xfrm>
            <a:off x="4572000" y="3749040"/>
            <a:ext cx="3657600" cy="4572"/>
          </a:xfrm>
          <a:prstGeom prst="rect">
            <a:avLst/>
          </a:prstGeom>
          <a:solidFill>
            <a:srgbClr val="2C3E50"/>
          </a:solidFill>
          <a:ln/>
        </p:spPr>
        <p:txBody>
          <a:bodyPr/>
          <a:lstStyle/>
          <a:p>
            <a:endParaRPr lang="en-US"/>
          </a:p>
        </p:txBody>
      </p:sp>
      <p:sp>
        <p:nvSpPr>
          <p:cNvPr id="19" name="Text 17"/>
          <p:cNvSpPr/>
          <p:nvPr/>
        </p:nvSpPr>
        <p:spPr>
          <a:xfrm>
            <a:off x="4572000" y="3803904"/>
            <a:ext cx="2834640" cy="365760"/>
          </a:xfrm>
          <a:prstGeom prst="rect">
            <a:avLst/>
          </a:prstGeom>
          <a:noFill/>
          <a:ln/>
        </p:spPr>
        <p:txBody>
          <a:bodyPr wrap="square" rtlCol="0" anchor="ctr"/>
          <a:lstStyle/>
          <a:p>
            <a:pPr marL="0" indent="0" algn="l">
              <a:buNone/>
            </a:pPr>
            <a:r>
              <a:rPr lang="en-US" sz="1200" dirty="0">
                <a:solidFill>
                  <a:srgbClr val="FFFFFF"/>
                </a:solidFill>
                <a:latin typeface="Calibri" pitchFamily="34" charset="0"/>
                <a:ea typeface="Calibri" pitchFamily="34" charset="-122"/>
                <a:cs typeface="Calibri" pitchFamily="34" charset="-120"/>
              </a:rPr>
              <a:t>Atención a colegiados</a:t>
            </a:r>
            <a:endParaRPr lang="en-US" sz="1200" dirty="0"/>
          </a:p>
        </p:txBody>
      </p:sp>
      <p:sp>
        <p:nvSpPr>
          <p:cNvPr id="20" name="Text 18"/>
          <p:cNvSpPr/>
          <p:nvPr/>
        </p:nvSpPr>
        <p:spPr>
          <a:xfrm>
            <a:off x="7406640" y="3803904"/>
            <a:ext cx="822960" cy="365760"/>
          </a:xfrm>
          <a:prstGeom prst="rect">
            <a:avLst/>
          </a:prstGeom>
          <a:noFill/>
          <a:ln/>
        </p:spPr>
        <p:txBody>
          <a:bodyPr wrap="square" rtlCol="0" anchor="ctr"/>
          <a:lstStyle/>
          <a:p>
            <a:pPr marL="0" indent="0" algn="r">
              <a:buNone/>
            </a:pPr>
            <a:r>
              <a:rPr lang="en-US" sz="1200" b="1" dirty="0">
                <a:solidFill>
                  <a:srgbClr val="D6E0EA"/>
                </a:solidFill>
                <a:latin typeface="Calibri" pitchFamily="34" charset="0"/>
                <a:ea typeface="Calibri" pitchFamily="34" charset="-122"/>
                <a:cs typeface="Calibri" pitchFamily="34" charset="-120"/>
              </a:rPr>
              <a:t>100.0%</a:t>
            </a:r>
            <a:endParaRPr lang="en-US" sz="1200" dirty="0"/>
          </a:p>
        </p:txBody>
      </p:sp>
      <p:sp>
        <p:nvSpPr>
          <p:cNvPr id="21" name="Text 19"/>
          <p:cNvSpPr/>
          <p:nvPr/>
        </p:nvSpPr>
        <p:spPr>
          <a:xfrm>
            <a:off x="731520" y="4572000"/>
            <a:ext cx="7680960" cy="365760"/>
          </a:xfrm>
          <a:prstGeom prst="rect">
            <a:avLst/>
          </a:prstGeom>
          <a:noFill/>
          <a:ln/>
        </p:spPr>
        <p:txBody>
          <a:bodyPr wrap="square" rtlCol="0" anchor="ctr"/>
          <a:lstStyle/>
          <a:p>
            <a:pPr marL="0" indent="0" algn="ctr">
              <a:buNone/>
            </a:pPr>
            <a:r>
              <a:rPr lang="en-US" sz="1150" i="1" dirty="0">
                <a:solidFill>
                  <a:srgbClr val="D6E0EA"/>
                </a:solidFill>
                <a:latin typeface="Calibri" pitchFamily="34" charset="0"/>
                <a:ea typeface="Calibri" pitchFamily="34" charset="-122"/>
                <a:cs typeface="Calibri" pitchFamily="34" charset="-120"/>
              </a:rPr>
              <a:t>El mayor exceso en todo el Colegio fue de apenas L 70. Esta contención es el resultado tangible de la vigilancia preventiva.</a:t>
            </a:r>
            <a:endParaRPr lang="en-US" sz="11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31520" y="384048"/>
            <a:ext cx="7680960" cy="640080"/>
          </a:xfrm>
          <a:prstGeom prst="rect">
            <a:avLst/>
          </a:prstGeom>
          <a:noFill/>
          <a:ln/>
        </p:spPr>
        <p:txBody>
          <a:bodyPr wrap="square" rtlCol="0" anchor="ctr"/>
          <a:lstStyle/>
          <a:p>
            <a:pPr marL="0" indent="0" algn="l">
              <a:buNone/>
            </a:pPr>
            <a:r>
              <a:rPr lang="en-US" sz="2700" b="1" dirty="0">
                <a:solidFill>
                  <a:srgbClr val="2C3E50"/>
                </a:solidFill>
                <a:latin typeface="Georgia" pitchFamily="34" charset="0"/>
                <a:ea typeface="Georgia" pitchFamily="34" charset="-122"/>
                <a:cs typeface="Georgia" pitchFamily="34" charset="-120"/>
              </a:rPr>
              <a:t>Gestión con Resultados: Recuperación de Mora</a:t>
            </a:r>
            <a:endParaRPr lang="en-US" sz="2700" dirty="0"/>
          </a:p>
        </p:txBody>
      </p:sp>
      <p:sp>
        <p:nvSpPr>
          <p:cNvPr id="3" name="Shape 1"/>
          <p:cNvSpPr/>
          <p:nvPr/>
        </p:nvSpPr>
        <p:spPr>
          <a:xfrm>
            <a:off x="749808" y="1024128"/>
            <a:ext cx="1371600" cy="45720"/>
          </a:xfrm>
          <a:prstGeom prst="rect">
            <a:avLst/>
          </a:prstGeom>
          <a:solidFill>
            <a:srgbClr val="7C9885"/>
          </a:solidFill>
          <a:ln/>
        </p:spPr>
        <p:txBody>
          <a:bodyPr/>
          <a:lstStyle/>
          <a:p>
            <a:endParaRPr lang="en-US"/>
          </a:p>
        </p:txBody>
      </p:sp>
      <p:sp>
        <p:nvSpPr>
          <p:cNvPr id="4" name="Text 2"/>
          <p:cNvSpPr/>
          <p:nvPr/>
        </p:nvSpPr>
        <p:spPr>
          <a:xfrm>
            <a:off x="731520" y="1188720"/>
            <a:ext cx="7680960" cy="640080"/>
          </a:xfrm>
          <a:prstGeom prst="rect">
            <a:avLst/>
          </a:prstGeom>
          <a:noFill/>
          <a:ln/>
        </p:spPr>
        <p:txBody>
          <a:bodyPr wrap="square" rtlCol="0" anchor="ctr"/>
          <a:lstStyle/>
          <a:p>
            <a:pPr marL="0" indent="0" algn="l">
              <a:lnSpc>
                <a:spcPct val="130000"/>
              </a:lnSpc>
              <a:buNone/>
            </a:pPr>
            <a:r>
              <a:rPr lang="en-US" sz="1350" dirty="0">
                <a:solidFill>
                  <a:srgbClr val="2C3E50"/>
                </a:solidFill>
                <a:latin typeface="Calibri" pitchFamily="34" charset="0"/>
                <a:ea typeface="Calibri" pitchFamily="34" charset="-122"/>
                <a:cs typeface="Calibri" pitchFamily="34" charset="-120"/>
              </a:rPr>
              <a:t>En nuestro informe de enero, la Comisión hizo un llamado formal a la Fiscalía del Colegio para intensificar la recuperación. </a:t>
            </a:r>
            <a:r>
              <a:rPr lang="en-US" sz="1350" b="1" dirty="0">
                <a:solidFill>
                  <a:srgbClr val="2C3E50"/>
                </a:solidFill>
                <a:latin typeface="Calibri" pitchFamily="34" charset="0"/>
                <a:ea typeface="Calibri" pitchFamily="34" charset="-122"/>
                <a:cs typeface="Calibri" pitchFamily="34" charset="-120"/>
              </a:rPr>
              <a:t>El segundo semestre muestra el efecto de esa gestión.</a:t>
            </a:r>
            <a:endParaRPr lang="en-US" sz="1350" dirty="0"/>
          </a:p>
        </p:txBody>
      </p:sp>
      <p:graphicFrame>
        <p:nvGraphicFramePr>
          <p:cNvPr id="5" name="Chart 0"/>
          <p:cNvGraphicFramePr/>
          <p:nvPr/>
        </p:nvGraphicFramePr>
        <p:xfrm>
          <a:off x="548640" y="1965960"/>
          <a:ext cx="5120640" cy="2651760"/>
        </p:xfrm>
        <a:graphic>
          <a:graphicData uri="http://schemas.openxmlformats.org/drawingml/2006/chart">
            <c:chart xmlns:c="http://schemas.openxmlformats.org/drawingml/2006/chart" xmlns:r="http://schemas.openxmlformats.org/officeDocument/2006/relationships" r:id="rId3"/>
          </a:graphicData>
        </a:graphic>
      </p:graphicFrame>
      <p:sp>
        <p:nvSpPr>
          <p:cNvPr id="6" name="Shape 3"/>
          <p:cNvSpPr/>
          <p:nvPr/>
        </p:nvSpPr>
        <p:spPr>
          <a:xfrm>
            <a:off x="5943600" y="1965960"/>
            <a:ext cx="2651760" cy="1234440"/>
          </a:xfrm>
          <a:prstGeom prst="roundRect">
            <a:avLst>
              <a:gd name="adj" fmla="val 5926"/>
            </a:avLst>
          </a:prstGeom>
          <a:solidFill>
            <a:srgbClr val="EEF2EE"/>
          </a:solidFill>
          <a:ln w="12700">
            <a:solidFill>
              <a:srgbClr val="7C9885"/>
            </a:solidFill>
            <a:prstDash val="solid"/>
          </a:ln>
        </p:spPr>
        <p:txBody>
          <a:bodyPr/>
          <a:lstStyle/>
          <a:p>
            <a:endParaRPr lang="en-US"/>
          </a:p>
        </p:txBody>
      </p:sp>
      <p:sp>
        <p:nvSpPr>
          <p:cNvPr id="7" name="Text 4"/>
          <p:cNvSpPr/>
          <p:nvPr/>
        </p:nvSpPr>
        <p:spPr>
          <a:xfrm>
            <a:off x="5943600" y="2103120"/>
            <a:ext cx="2651760" cy="594360"/>
          </a:xfrm>
          <a:prstGeom prst="rect">
            <a:avLst/>
          </a:prstGeom>
          <a:noFill/>
          <a:ln/>
        </p:spPr>
        <p:txBody>
          <a:bodyPr wrap="square" rtlCol="0" anchor="ctr"/>
          <a:lstStyle/>
          <a:p>
            <a:pPr marL="0" indent="0" algn="ctr">
              <a:buNone/>
            </a:pPr>
            <a:r>
              <a:rPr lang="en-US" sz="3400" b="1" dirty="0">
                <a:solidFill>
                  <a:srgbClr val="5A7A63"/>
                </a:solidFill>
                <a:latin typeface="Georgia" pitchFamily="34" charset="0"/>
                <a:ea typeface="Georgia" pitchFamily="34" charset="-122"/>
                <a:cs typeface="Georgia" pitchFamily="34" charset="-120"/>
              </a:rPr>
              <a:t>+203%</a:t>
            </a:r>
            <a:endParaRPr lang="en-US" sz="3400" dirty="0"/>
          </a:p>
        </p:txBody>
      </p:sp>
      <p:sp>
        <p:nvSpPr>
          <p:cNvPr id="8" name="Text 5"/>
          <p:cNvSpPr/>
          <p:nvPr/>
        </p:nvSpPr>
        <p:spPr>
          <a:xfrm>
            <a:off x="5943600" y="2670048"/>
            <a:ext cx="2651760" cy="457200"/>
          </a:xfrm>
          <a:prstGeom prst="rect">
            <a:avLst/>
          </a:prstGeom>
          <a:noFill/>
          <a:ln/>
        </p:spPr>
        <p:txBody>
          <a:bodyPr wrap="square" rtlCol="0" anchor="t"/>
          <a:lstStyle/>
          <a:p>
            <a:pPr marL="0" indent="0" algn="ctr">
              <a:lnSpc>
                <a:spcPct val="120000"/>
              </a:lnSpc>
              <a:buNone/>
            </a:pPr>
            <a:r>
              <a:rPr lang="en-US" sz="1050" dirty="0">
                <a:solidFill>
                  <a:srgbClr val="2C3E50"/>
                </a:solidFill>
                <a:latin typeface="Calibri" pitchFamily="34" charset="0"/>
                <a:ea typeface="Calibri" pitchFamily="34" charset="-122"/>
                <a:cs typeface="Calibri" pitchFamily="34" charset="-120"/>
              </a:rPr>
              <a:t>Multa a empresas</a:t>
            </a:r>
            <a:endParaRPr lang="en-US" sz="1050" dirty="0"/>
          </a:p>
          <a:p>
            <a:pPr marL="0" indent="0" algn="ctr">
              <a:lnSpc>
                <a:spcPct val="120000"/>
              </a:lnSpc>
              <a:buNone/>
            </a:pPr>
            <a:r>
              <a:rPr lang="en-US" sz="1050" dirty="0">
                <a:solidFill>
                  <a:srgbClr val="2C3E50"/>
                </a:solidFill>
                <a:latin typeface="Calibri" pitchFamily="34" charset="0"/>
                <a:ea typeface="Calibri" pitchFamily="34" charset="-122"/>
                <a:cs typeface="Calibri" pitchFamily="34" charset="-120"/>
              </a:rPr>
              <a:t>2do semestre</a:t>
            </a:r>
            <a:endParaRPr lang="en-US" sz="1050" dirty="0"/>
          </a:p>
        </p:txBody>
      </p:sp>
      <p:sp>
        <p:nvSpPr>
          <p:cNvPr id="9" name="Shape 6"/>
          <p:cNvSpPr/>
          <p:nvPr/>
        </p:nvSpPr>
        <p:spPr>
          <a:xfrm>
            <a:off x="5943600" y="3383280"/>
            <a:ext cx="2651760" cy="1234440"/>
          </a:xfrm>
          <a:prstGeom prst="roundRect">
            <a:avLst>
              <a:gd name="adj" fmla="val 5926"/>
            </a:avLst>
          </a:prstGeom>
          <a:solidFill>
            <a:srgbClr val="EEF2EE"/>
          </a:solidFill>
          <a:ln w="12700">
            <a:solidFill>
              <a:srgbClr val="7C9885"/>
            </a:solidFill>
            <a:prstDash val="solid"/>
          </a:ln>
        </p:spPr>
        <p:txBody>
          <a:bodyPr/>
          <a:lstStyle/>
          <a:p>
            <a:endParaRPr lang="en-US"/>
          </a:p>
        </p:txBody>
      </p:sp>
      <p:sp>
        <p:nvSpPr>
          <p:cNvPr id="10" name="Text 7"/>
          <p:cNvSpPr/>
          <p:nvPr/>
        </p:nvSpPr>
        <p:spPr>
          <a:xfrm>
            <a:off x="5943600" y="3520440"/>
            <a:ext cx="2651760" cy="594360"/>
          </a:xfrm>
          <a:prstGeom prst="rect">
            <a:avLst/>
          </a:prstGeom>
          <a:noFill/>
          <a:ln/>
        </p:spPr>
        <p:txBody>
          <a:bodyPr wrap="square" rtlCol="0" anchor="ctr"/>
          <a:lstStyle/>
          <a:p>
            <a:pPr marL="0" indent="0" algn="ctr">
              <a:buNone/>
            </a:pPr>
            <a:r>
              <a:rPr lang="en-US" sz="3400" b="1" dirty="0">
                <a:solidFill>
                  <a:srgbClr val="5A7A63"/>
                </a:solidFill>
                <a:latin typeface="Georgia" pitchFamily="34" charset="0"/>
                <a:ea typeface="Georgia" pitchFamily="34" charset="-122"/>
                <a:cs typeface="Georgia" pitchFamily="34" charset="-120"/>
              </a:rPr>
              <a:t>+82%</a:t>
            </a:r>
            <a:endParaRPr lang="en-US" sz="3400" dirty="0"/>
          </a:p>
        </p:txBody>
      </p:sp>
      <p:sp>
        <p:nvSpPr>
          <p:cNvPr id="11" name="Text 8"/>
          <p:cNvSpPr/>
          <p:nvPr/>
        </p:nvSpPr>
        <p:spPr>
          <a:xfrm>
            <a:off x="5943600" y="4087368"/>
            <a:ext cx="2651760" cy="457200"/>
          </a:xfrm>
          <a:prstGeom prst="rect">
            <a:avLst/>
          </a:prstGeom>
          <a:noFill/>
          <a:ln/>
        </p:spPr>
        <p:txBody>
          <a:bodyPr wrap="square" rtlCol="0" anchor="t"/>
          <a:lstStyle/>
          <a:p>
            <a:pPr marL="0" indent="0" algn="ctr">
              <a:lnSpc>
                <a:spcPct val="120000"/>
              </a:lnSpc>
              <a:buNone/>
            </a:pPr>
            <a:r>
              <a:rPr lang="en-US" sz="1050" dirty="0">
                <a:solidFill>
                  <a:srgbClr val="2C3E50"/>
                </a:solidFill>
                <a:latin typeface="Calibri" pitchFamily="34" charset="0"/>
                <a:ea typeface="Calibri" pitchFamily="34" charset="-122"/>
                <a:cs typeface="Calibri" pitchFamily="34" charset="-120"/>
              </a:rPr>
              <a:t>Cuotas años anteriores</a:t>
            </a:r>
            <a:endParaRPr lang="en-US" sz="1050" dirty="0"/>
          </a:p>
          <a:p>
            <a:pPr marL="0" indent="0" algn="ctr">
              <a:lnSpc>
                <a:spcPct val="120000"/>
              </a:lnSpc>
              <a:buNone/>
            </a:pPr>
            <a:r>
              <a:rPr lang="en-US" sz="1050" dirty="0">
                <a:solidFill>
                  <a:srgbClr val="2C3E50"/>
                </a:solidFill>
                <a:latin typeface="Calibri" pitchFamily="34" charset="0"/>
                <a:ea typeface="Calibri" pitchFamily="34" charset="-122"/>
                <a:cs typeface="Calibri" pitchFamily="34" charset="-120"/>
              </a:rPr>
              <a:t>2do semestre</a:t>
            </a:r>
            <a:endParaRPr lang="en-US" sz="1050" dirty="0"/>
          </a:p>
        </p:txBody>
      </p:sp>
      <p:sp>
        <p:nvSpPr>
          <p:cNvPr id="12" name="Text 9"/>
          <p:cNvSpPr/>
          <p:nvPr/>
        </p:nvSpPr>
        <p:spPr>
          <a:xfrm>
            <a:off x="731520" y="4709160"/>
            <a:ext cx="7680960" cy="365760"/>
          </a:xfrm>
          <a:prstGeom prst="rect">
            <a:avLst/>
          </a:prstGeom>
          <a:noFill/>
          <a:ln/>
        </p:spPr>
        <p:txBody>
          <a:bodyPr wrap="square" rtlCol="0" anchor="ctr"/>
          <a:lstStyle/>
          <a:p>
            <a:pPr marL="0" indent="0" algn="l">
              <a:buNone/>
            </a:pPr>
            <a:r>
              <a:rPr lang="en-US" sz="1100" i="1" dirty="0">
                <a:solidFill>
                  <a:srgbClr val="6B7787"/>
                </a:solidFill>
                <a:latin typeface="Calibri" pitchFamily="34" charset="0"/>
                <a:ea typeface="Calibri" pitchFamily="34" charset="-122"/>
                <a:cs typeface="Calibri" pitchFamily="34" charset="-120"/>
              </a:rPr>
              <a:t>Adicionalmente, la recuperación de morosidad comenzó a reportarse en seis sedes regionales donde antes era prácticamente nula.</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31520" y="384048"/>
            <a:ext cx="7680960" cy="640080"/>
          </a:xfrm>
          <a:prstGeom prst="rect">
            <a:avLst/>
          </a:prstGeom>
          <a:noFill/>
          <a:ln/>
        </p:spPr>
        <p:txBody>
          <a:bodyPr wrap="square" rtlCol="0" anchor="ctr"/>
          <a:lstStyle/>
          <a:p>
            <a:pPr marL="0" indent="0" algn="l">
              <a:buNone/>
            </a:pPr>
            <a:r>
              <a:rPr lang="en-US" sz="2700" b="1" dirty="0">
                <a:solidFill>
                  <a:srgbClr val="2C3E50"/>
                </a:solidFill>
                <a:latin typeface="Georgia" pitchFamily="34" charset="0"/>
                <a:ea typeface="Georgia" pitchFamily="34" charset="-122"/>
                <a:cs typeface="Georgia" pitchFamily="34" charset="-120"/>
              </a:rPr>
              <a:t>Verificación: 40% Renta del Timbre al FAM</a:t>
            </a:r>
            <a:endParaRPr lang="en-US" sz="2700" dirty="0"/>
          </a:p>
        </p:txBody>
      </p:sp>
      <p:sp>
        <p:nvSpPr>
          <p:cNvPr id="3" name="Shape 1"/>
          <p:cNvSpPr/>
          <p:nvPr/>
        </p:nvSpPr>
        <p:spPr>
          <a:xfrm>
            <a:off x="749808" y="1024128"/>
            <a:ext cx="1371600" cy="45720"/>
          </a:xfrm>
          <a:prstGeom prst="rect">
            <a:avLst/>
          </a:prstGeom>
          <a:solidFill>
            <a:srgbClr val="7C9885"/>
          </a:solidFill>
          <a:ln/>
        </p:spPr>
        <p:txBody>
          <a:bodyPr/>
          <a:lstStyle/>
          <a:p>
            <a:endParaRPr lang="en-US"/>
          </a:p>
        </p:txBody>
      </p:sp>
      <p:sp>
        <p:nvSpPr>
          <p:cNvPr id="4" name="Text 2"/>
          <p:cNvSpPr/>
          <p:nvPr/>
        </p:nvSpPr>
        <p:spPr>
          <a:xfrm>
            <a:off x="731520" y="1188720"/>
            <a:ext cx="7680960" cy="502920"/>
          </a:xfrm>
          <a:prstGeom prst="rect">
            <a:avLst/>
          </a:prstGeom>
          <a:noFill/>
          <a:ln/>
        </p:spPr>
        <p:txBody>
          <a:bodyPr wrap="square" rtlCol="0" anchor="ctr"/>
          <a:lstStyle/>
          <a:p>
            <a:pPr marL="0" indent="0" algn="l">
              <a:lnSpc>
                <a:spcPct val="120000"/>
              </a:lnSpc>
              <a:buNone/>
            </a:pPr>
            <a:r>
              <a:rPr lang="en-US" sz="1250" dirty="0">
                <a:solidFill>
                  <a:srgbClr val="6B7787"/>
                </a:solidFill>
                <a:latin typeface="Calibri" pitchFamily="34" charset="0"/>
                <a:ea typeface="Calibri" pitchFamily="34" charset="-122"/>
                <a:cs typeface="Calibri" pitchFamily="34" charset="-120"/>
              </a:rPr>
              <a:t>Como parte de nuestra función de verificación, confirmamos el cumplimiento de la disposición taxativa del Artículo 19 del Reglamento del FAM.</a:t>
            </a:r>
            <a:endParaRPr lang="en-US" sz="1250" dirty="0"/>
          </a:p>
        </p:txBody>
      </p:sp>
      <p:graphicFrame>
        <p:nvGraphicFramePr>
          <p:cNvPr id="5" name="Chart 0"/>
          <p:cNvGraphicFramePr/>
          <p:nvPr/>
        </p:nvGraphicFramePr>
        <p:xfrm>
          <a:off x="457200" y="1783080"/>
          <a:ext cx="4114800" cy="2880360"/>
        </p:xfrm>
        <a:graphic>
          <a:graphicData uri="http://schemas.openxmlformats.org/drawingml/2006/chart">
            <c:chart xmlns:c="http://schemas.openxmlformats.org/drawingml/2006/chart" xmlns:r="http://schemas.openxmlformats.org/officeDocument/2006/relationships" r:id="rId3"/>
          </a:graphicData>
        </a:graphic>
      </p:graphicFrame>
      <p:sp>
        <p:nvSpPr>
          <p:cNvPr id="6" name="Shape 3"/>
          <p:cNvSpPr/>
          <p:nvPr/>
        </p:nvSpPr>
        <p:spPr>
          <a:xfrm>
            <a:off x="5029200" y="2011680"/>
            <a:ext cx="3657600" cy="2423160"/>
          </a:xfrm>
          <a:prstGeom prst="roundRect">
            <a:avLst>
              <a:gd name="adj" fmla="val 3019"/>
            </a:avLst>
          </a:prstGeom>
          <a:solidFill>
            <a:srgbClr val="EEF2EE"/>
          </a:solidFill>
          <a:ln w="12700">
            <a:solidFill>
              <a:srgbClr val="7C9885"/>
            </a:solidFill>
            <a:prstDash val="solid"/>
          </a:ln>
        </p:spPr>
        <p:txBody>
          <a:bodyPr/>
          <a:lstStyle/>
          <a:p>
            <a:endParaRPr lang="en-US"/>
          </a:p>
        </p:txBody>
      </p:sp>
      <p:sp>
        <p:nvSpPr>
          <p:cNvPr id="7" name="Text 4"/>
          <p:cNvSpPr/>
          <p:nvPr/>
        </p:nvSpPr>
        <p:spPr>
          <a:xfrm>
            <a:off x="5212080" y="2194560"/>
            <a:ext cx="3291840" cy="457200"/>
          </a:xfrm>
          <a:prstGeom prst="rect">
            <a:avLst/>
          </a:prstGeom>
          <a:noFill/>
          <a:ln/>
        </p:spPr>
        <p:txBody>
          <a:bodyPr wrap="square" rtlCol="0" anchor="ctr"/>
          <a:lstStyle/>
          <a:p>
            <a:pPr marL="0" indent="0" algn="ctr">
              <a:buNone/>
            </a:pPr>
            <a:r>
              <a:rPr lang="en-US" sz="1700" b="1" dirty="0">
                <a:solidFill>
                  <a:srgbClr val="5A7A63"/>
                </a:solidFill>
                <a:latin typeface="Georgia" pitchFamily="34" charset="0"/>
                <a:ea typeface="Georgia" pitchFamily="34" charset="-122"/>
                <a:cs typeface="Georgia" pitchFamily="34" charset="-120"/>
              </a:rPr>
              <a:t>Cumplimiento verificado</a:t>
            </a:r>
            <a:endParaRPr lang="en-US" sz="1700" dirty="0"/>
          </a:p>
        </p:txBody>
      </p:sp>
      <p:sp>
        <p:nvSpPr>
          <p:cNvPr id="8" name="Text 5"/>
          <p:cNvSpPr/>
          <p:nvPr/>
        </p:nvSpPr>
        <p:spPr>
          <a:xfrm>
            <a:off x="5212080" y="2697480"/>
            <a:ext cx="3291840" cy="274320"/>
          </a:xfrm>
          <a:prstGeom prst="rect">
            <a:avLst/>
          </a:prstGeom>
          <a:noFill/>
          <a:ln/>
        </p:spPr>
        <p:txBody>
          <a:bodyPr wrap="square" rtlCol="0" anchor="ctr"/>
          <a:lstStyle/>
          <a:p>
            <a:pPr marL="0" indent="0" algn="ctr">
              <a:buNone/>
            </a:pPr>
            <a:r>
              <a:rPr lang="en-US" sz="1100" dirty="0">
                <a:solidFill>
                  <a:srgbClr val="6B7787"/>
                </a:solidFill>
                <a:latin typeface="Calibri" pitchFamily="34" charset="0"/>
                <a:ea typeface="Calibri" pitchFamily="34" charset="-122"/>
                <a:cs typeface="Calibri" pitchFamily="34" charset="-120"/>
              </a:rPr>
              <a:t>Total recaudado en timbre</a:t>
            </a:r>
            <a:endParaRPr lang="en-US" sz="1100" dirty="0"/>
          </a:p>
        </p:txBody>
      </p:sp>
      <p:sp>
        <p:nvSpPr>
          <p:cNvPr id="9" name="Text 6"/>
          <p:cNvSpPr/>
          <p:nvPr/>
        </p:nvSpPr>
        <p:spPr>
          <a:xfrm>
            <a:off x="5212080" y="2971800"/>
            <a:ext cx="3291840" cy="457200"/>
          </a:xfrm>
          <a:prstGeom prst="rect">
            <a:avLst/>
          </a:prstGeom>
          <a:noFill/>
          <a:ln/>
        </p:spPr>
        <p:txBody>
          <a:bodyPr wrap="square" rtlCol="0" anchor="ctr"/>
          <a:lstStyle/>
          <a:p>
            <a:pPr marL="0" indent="0" algn="ctr">
              <a:buNone/>
            </a:pPr>
            <a:r>
              <a:rPr lang="en-US" sz="2400" b="1" dirty="0">
                <a:solidFill>
                  <a:srgbClr val="2C3E50"/>
                </a:solidFill>
                <a:latin typeface="Georgia" pitchFamily="34" charset="0"/>
                <a:ea typeface="Georgia" pitchFamily="34" charset="-122"/>
                <a:cs typeface="Georgia" pitchFamily="34" charset="-120"/>
              </a:rPr>
              <a:t>L 8,965,020</a:t>
            </a:r>
            <a:endParaRPr lang="en-US" sz="2400" dirty="0"/>
          </a:p>
        </p:txBody>
      </p:sp>
      <p:sp>
        <p:nvSpPr>
          <p:cNvPr id="10" name="Text 7"/>
          <p:cNvSpPr/>
          <p:nvPr/>
        </p:nvSpPr>
        <p:spPr>
          <a:xfrm>
            <a:off x="5212080" y="3520440"/>
            <a:ext cx="3291840" cy="640080"/>
          </a:xfrm>
          <a:prstGeom prst="rect">
            <a:avLst/>
          </a:prstGeom>
          <a:noFill/>
          <a:ln/>
        </p:spPr>
        <p:txBody>
          <a:bodyPr wrap="square" rtlCol="0" anchor="ctr"/>
          <a:lstStyle/>
          <a:p>
            <a:pPr marL="0" indent="0" algn="ctr">
              <a:lnSpc>
                <a:spcPct val="130000"/>
              </a:lnSpc>
              <a:buNone/>
            </a:pPr>
            <a:r>
              <a:rPr lang="en-US" sz="1150" dirty="0">
                <a:solidFill>
                  <a:srgbClr val="2C3E50"/>
                </a:solidFill>
                <a:latin typeface="Calibri" pitchFamily="34" charset="0"/>
                <a:ea typeface="Calibri" pitchFamily="34" charset="-122"/>
                <a:cs typeface="Calibri" pitchFamily="34" charset="-120"/>
              </a:rPr>
              <a:t>El FAM recibió el 39.98%, equivalente al 40% reglamentario.</a:t>
            </a:r>
            <a:endParaRPr lang="en-US" sz="11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31520" y="384048"/>
            <a:ext cx="7680960" cy="640080"/>
          </a:xfrm>
          <a:prstGeom prst="rect">
            <a:avLst/>
          </a:prstGeom>
          <a:noFill/>
          <a:ln/>
        </p:spPr>
        <p:txBody>
          <a:bodyPr wrap="square" rtlCol="0" anchor="ctr"/>
          <a:lstStyle/>
          <a:p>
            <a:pPr marL="0" indent="0" algn="l">
              <a:buNone/>
            </a:pPr>
            <a:r>
              <a:rPr lang="en-US" sz="2700" b="1" dirty="0">
                <a:solidFill>
                  <a:srgbClr val="2C3E50"/>
                </a:solidFill>
                <a:latin typeface="Georgia" pitchFamily="34" charset="0"/>
                <a:ea typeface="Georgia" pitchFamily="34" charset="-122"/>
                <a:cs typeface="Georgia" pitchFamily="34" charset="-120"/>
              </a:rPr>
              <a:t>Hallazgo: Ingresos por Debajo de la Meta</a:t>
            </a:r>
            <a:endParaRPr lang="en-US" sz="2700" dirty="0"/>
          </a:p>
        </p:txBody>
      </p:sp>
      <p:sp>
        <p:nvSpPr>
          <p:cNvPr id="3" name="Shape 1"/>
          <p:cNvSpPr/>
          <p:nvPr/>
        </p:nvSpPr>
        <p:spPr>
          <a:xfrm>
            <a:off x="749808" y="1024128"/>
            <a:ext cx="1371600" cy="45720"/>
          </a:xfrm>
          <a:prstGeom prst="rect">
            <a:avLst/>
          </a:prstGeom>
          <a:solidFill>
            <a:srgbClr val="7C9885"/>
          </a:solidFill>
          <a:ln/>
        </p:spPr>
        <p:txBody>
          <a:bodyPr/>
          <a:lstStyle/>
          <a:p>
            <a:endParaRPr lang="en-US"/>
          </a:p>
        </p:txBody>
      </p:sp>
      <p:sp>
        <p:nvSpPr>
          <p:cNvPr id="4" name="Text 2"/>
          <p:cNvSpPr/>
          <p:nvPr/>
        </p:nvSpPr>
        <p:spPr>
          <a:xfrm>
            <a:off x="731520" y="1188720"/>
            <a:ext cx="7680960" cy="457200"/>
          </a:xfrm>
          <a:prstGeom prst="rect">
            <a:avLst/>
          </a:prstGeom>
          <a:noFill/>
          <a:ln/>
        </p:spPr>
        <p:txBody>
          <a:bodyPr wrap="square" rtlCol="0" anchor="ctr"/>
          <a:lstStyle/>
          <a:p>
            <a:pPr marL="0" indent="0" algn="l">
              <a:lnSpc>
                <a:spcPct val="120000"/>
              </a:lnSpc>
              <a:buNone/>
            </a:pPr>
            <a:r>
              <a:rPr lang="en-US" sz="1300" dirty="0">
                <a:solidFill>
                  <a:srgbClr val="2C3E50"/>
                </a:solidFill>
                <a:latin typeface="Calibri" pitchFamily="34" charset="0"/>
                <a:ea typeface="Calibri" pitchFamily="34" charset="-122"/>
                <a:cs typeface="Calibri" pitchFamily="34" charset="-120"/>
              </a:rPr>
              <a:t>Identificamos patrones de baja recaudación que se repiten en varias entidades. Los consolidamos para su atención:</a:t>
            </a:r>
            <a:endParaRPr lang="en-US" sz="1300" dirty="0"/>
          </a:p>
        </p:txBody>
      </p:sp>
      <p:sp>
        <p:nvSpPr>
          <p:cNvPr id="5" name="Shape 3"/>
          <p:cNvSpPr/>
          <p:nvPr/>
        </p:nvSpPr>
        <p:spPr>
          <a:xfrm>
            <a:off x="731520" y="1783080"/>
            <a:ext cx="7680960" cy="411480"/>
          </a:xfrm>
          <a:prstGeom prst="rect">
            <a:avLst/>
          </a:prstGeom>
          <a:solidFill>
            <a:srgbClr val="2C3E50"/>
          </a:solidFill>
          <a:ln/>
        </p:spPr>
        <p:txBody>
          <a:bodyPr/>
          <a:lstStyle/>
          <a:p>
            <a:endParaRPr lang="en-US"/>
          </a:p>
        </p:txBody>
      </p:sp>
      <p:sp>
        <p:nvSpPr>
          <p:cNvPr id="6" name="Text 4"/>
          <p:cNvSpPr/>
          <p:nvPr/>
        </p:nvSpPr>
        <p:spPr>
          <a:xfrm>
            <a:off x="868680" y="1783080"/>
            <a:ext cx="3108960" cy="411480"/>
          </a:xfrm>
          <a:prstGeom prst="rect">
            <a:avLst/>
          </a:prstGeom>
          <a:noFill/>
          <a:ln/>
        </p:spPr>
        <p:txBody>
          <a:bodyPr wrap="square" rtlCol="0" anchor="ctr"/>
          <a:lstStyle/>
          <a:p>
            <a:pPr marL="0" indent="0">
              <a:buNone/>
            </a:pPr>
            <a:r>
              <a:rPr lang="en-US" sz="1100" b="1" dirty="0">
                <a:solidFill>
                  <a:srgbClr val="FFFFFF"/>
                </a:solidFill>
                <a:latin typeface="Calibri" pitchFamily="34" charset="0"/>
                <a:ea typeface="Calibri" pitchFamily="34" charset="-122"/>
                <a:cs typeface="Calibri" pitchFamily="34" charset="-120"/>
              </a:rPr>
              <a:t>Concepto</a:t>
            </a:r>
            <a:endParaRPr lang="en-US" sz="1100" dirty="0"/>
          </a:p>
        </p:txBody>
      </p:sp>
      <p:sp>
        <p:nvSpPr>
          <p:cNvPr id="7" name="Text 5"/>
          <p:cNvSpPr/>
          <p:nvPr/>
        </p:nvSpPr>
        <p:spPr>
          <a:xfrm>
            <a:off x="4023360" y="1783080"/>
            <a:ext cx="3108960" cy="411480"/>
          </a:xfrm>
          <a:prstGeom prst="rect">
            <a:avLst/>
          </a:prstGeom>
          <a:noFill/>
          <a:ln/>
        </p:spPr>
        <p:txBody>
          <a:bodyPr wrap="square" rtlCol="0" anchor="ctr"/>
          <a:lstStyle/>
          <a:p>
            <a:pPr marL="0" indent="0">
              <a:buNone/>
            </a:pPr>
            <a:r>
              <a:rPr lang="en-US" sz="1100" b="1" dirty="0">
                <a:solidFill>
                  <a:srgbClr val="FFFFFF"/>
                </a:solidFill>
                <a:latin typeface="Calibri" pitchFamily="34" charset="0"/>
                <a:ea typeface="Calibri" pitchFamily="34" charset="-122"/>
                <a:cs typeface="Calibri" pitchFamily="34" charset="-120"/>
              </a:rPr>
              <a:t>Entidades afectadas</a:t>
            </a:r>
            <a:endParaRPr lang="en-US" sz="1100" dirty="0"/>
          </a:p>
        </p:txBody>
      </p:sp>
      <p:sp>
        <p:nvSpPr>
          <p:cNvPr id="8" name="Text 6"/>
          <p:cNvSpPr/>
          <p:nvPr/>
        </p:nvSpPr>
        <p:spPr>
          <a:xfrm>
            <a:off x="7223760" y="1783080"/>
            <a:ext cx="1097280" cy="411480"/>
          </a:xfrm>
          <a:prstGeom prst="rect">
            <a:avLst/>
          </a:prstGeom>
          <a:noFill/>
          <a:ln/>
        </p:spPr>
        <p:txBody>
          <a:bodyPr wrap="square" rtlCol="0" anchor="ctr"/>
          <a:lstStyle/>
          <a:p>
            <a:pPr marL="0" indent="0" algn="r">
              <a:buNone/>
            </a:pPr>
            <a:r>
              <a:rPr lang="en-US" sz="1100" b="1" dirty="0">
                <a:solidFill>
                  <a:srgbClr val="FFFFFF"/>
                </a:solidFill>
                <a:latin typeface="Calibri" pitchFamily="34" charset="0"/>
                <a:ea typeface="Calibri" pitchFamily="34" charset="-122"/>
                <a:cs typeface="Calibri" pitchFamily="34" charset="-120"/>
              </a:rPr>
              <a:t>Ejec. prom.</a:t>
            </a:r>
            <a:endParaRPr lang="en-US" sz="1100" dirty="0"/>
          </a:p>
        </p:txBody>
      </p:sp>
      <p:sp>
        <p:nvSpPr>
          <p:cNvPr id="9" name="Shape 7"/>
          <p:cNvSpPr/>
          <p:nvPr/>
        </p:nvSpPr>
        <p:spPr>
          <a:xfrm>
            <a:off x="731520" y="2194560"/>
            <a:ext cx="7680960" cy="402336"/>
          </a:xfrm>
          <a:prstGeom prst="rect">
            <a:avLst/>
          </a:prstGeom>
          <a:solidFill>
            <a:srgbClr val="F5F7F9"/>
          </a:solidFill>
          <a:ln/>
        </p:spPr>
        <p:txBody>
          <a:bodyPr/>
          <a:lstStyle/>
          <a:p>
            <a:endParaRPr lang="en-US"/>
          </a:p>
        </p:txBody>
      </p:sp>
      <p:sp>
        <p:nvSpPr>
          <p:cNvPr id="10" name="Text 8"/>
          <p:cNvSpPr/>
          <p:nvPr/>
        </p:nvSpPr>
        <p:spPr>
          <a:xfrm>
            <a:off x="868680" y="2194560"/>
            <a:ext cx="3108960" cy="402336"/>
          </a:xfrm>
          <a:prstGeom prst="rect">
            <a:avLst/>
          </a:prstGeom>
          <a:noFill/>
          <a:ln/>
        </p:spPr>
        <p:txBody>
          <a:bodyPr wrap="square" rtlCol="0" anchor="ctr"/>
          <a:lstStyle/>
          <a:p>
            <a:pPr marL="0" indent="0">
              <a:buNone/>
            </a:pPr>
            <a:r>
              <a:rPr lang="en-US" sz="1100" dirty="0">
                <a:solidFill>
                  <a:srgbClr val="2C3E50"/>
                </a:solidFill>
                <a:latin typeface="Calibri" pitchFamily="34" charset="0"/>
                <a:ea typeface="Calibri" pitchFamily="34" charset="-122"/>
                <a:cs typeface="Calibri" pitchFamily="34" charset="-120"/>
              </a:rPr>
              <a:t>Recuperación de morosidad</a:t>
            </a:r>
            <a:endParaRPr lang="en-US" sz="1100" dirty="0"/>
          </a:p>
        </p:txBody>
      </p:sp>
      <p:sp>
        <p:nvSpPr>
          <p:cNvPr id="11" name="Text 9"/>
          <p:cNvSpPr/>
          <p:nvPr/>
        </p:nvSpPr>
        <p:spPr>
          <a:xfrm>
            <a:off x="4023360" y="2194560"/>
            <a:ext cx="3108960" cy="402336"/>
          </a:xfrm>
          <a:prstGeom prst="rect">
            <a:avLst/>
          </a:prstGeom>
          <a:noFill/>
          <a:ln/>
        </p:spPr>
        <p:txBody>
          <a:bodyPr wrap="square" rtlCol="0" anchor="ctr"/>
          <a:lstStyle/>
          <a:p>
            <a:pPr marL="0" indent="0">
              <a:buNone/>
            </a:pPr>
            <a:r>
              <a:rPr lang="en-US" sz="1050" dirty="0">
                <a:solidFill>
                  <a:srgbClr val="6B7787"/>
                </a:solidFill>
                <a:latin typeface="Calibri" pitchFamily="34" charset="0"/>
                <a:ea typeface="Calibri" pitchFamily="34" charset="-122"/>
                <a:cs typeface="Calibri" pitchFamily="34" charset="-120"/>
              </a:rPr>
              <a:t>6 sedes regionales</a:t>
            </a:r>
            <a:endParaRPr lang="en-US" sz="1050" dirty="0"/>
          </a:p>
        </p:txBody>
      </p:sp>
      <p:sp>
        <p:nvSpPr>
          <p:cNvPr id="12" name="Text 10"/>
          <p:cNvSpPr/>
          <p:nvPr/>
        </p:nvSpPr>
        <p:spPr>
          <a:xfrm>
            <a:off x="7223760" y="2194560"/>
            <a:ext cx="1097280" cy="402336"/>
          </a:xfrm>
          <a:prstGeom prst="rect">
            <a:avLst/>
          </a:prstGeom>
          <a:noFill/>
          <a:ln/>
        </p:spPr>
        <p:txBody>
          <a:bodyPr wrap="square" rtlCol="0" anchor="ctr"/>
          <a:lstStyle/>
          <a:p>
            <a:pPr marL="0" indent="0" algn="r">
              <a:buNone/>
            </a:pPr>
            <a:r>
              <a:rPr lang="en-US" sz="1200" b="1" dirty="0">
                <a:solidFill>
                  <a:srgbClr val="B0553F"/>
                </a:solidFill>
                <a:latin typeface="Calibri" pitchFamily="34" charset="0"/>
                <a:ea typeface="Calibri" pitchFamily="34" charset="-122"/>
                <a:cs typeface="Calibri" pitchFamily="34" charset="-120"/>
              </a:rPr>
              <a:t>18%</a:t>
            </a:r>
            <a:endParaRPr lang="en-US" sz="1200" dirty="0"/>
          </a:p>
        </p:txBody>
      </p:sp>
      <p:sp>
        <p:nvSpPr>
          <p:cNvPr id="13" name="Shape 11"/>
          <p:cNvSpPr/>
          <p:nvPr/>
        </p:nvSpPr>
        <p:spPr>
          <a:xfrm>
            <a:off x="731520" y="2596896"/>
            <a:ext cx="7680960" cy="402336"/>
          </a:xfrm>
          <a:prstGeom prst="rect">
            <a:avLst/>
          </a:prstGeom>
          <a:solidFill>
            <a:srgbClr val="FFFFFF"/>
          </a:solidFill>
          <a:ln/>
        </p:spPr>
        <p:txBody>
          <a:bodyPr/>
          <a:lstStyle/>
          <a:p>
            <a:endParaRPr lang="en-US"/>
          </a:p>
        </p:txBody>
      </p:sp>
      <p:sp>
        <p:nvSpPr>
          <p:cNvPr id="14" name="Text 12"/>
          <p:cNvSpPr/>
          <p:nvPr/>
        </p:nvSpPr>
        <p:spPr>
          <a:xfrm>
            <a:off x="868680" y="2596896"/>
            <a:ext cx="3108960" cy="402336"/>
          </a:xfrm>
          <a:prstGeom prst="rect">
            <a:avLst/>
          </a:prstGeom>
          <a:noFill/>
          <a:ln/>
        </p:spPr>
        <p:txBody>
          <a:bodyPr wrap="square" rtlCol="0" anchor="ctr"/>
          <a:lstStyle/>
          <a:p>
            <a:pPr marL="0" indent="0">
              <a:buNone/>
            </a:pPr>
            <a:r>
              <a:rPr lang="en-US" sz="1100" dirty="0">
                <a:solidFill>
                  <a:srgbClr val="2C3E50"/>
                </a:solidFill>
                <a:latin typeface="Calibri" pitchFamily="34" charset="0"/>
                <a:ea typeface="Calibri" pitchFamily="34" charset="-122"/>
                <a:cs typeface="Calibri" pitchFamily="34" charset="-120"/>
              </a:rPr>
              <a:t>Venta de timbres</a:t>
            </a:r>
            <a:endParaRPr lang="en-US" sz="1100" dirty="0"/>
          </a:p>
        </p:txBody>
      </p:sp>
      <p:sp>
        <p:nvSpPr>
          <p:cNvPr id="15" name="Text 13"/>
          <p:cNvSpPr/>
          <p:nvPr/>
        </p:nvSpPr>
        <p:spPr>
          <a:xfrm>
            <a:off x="4023360" y="2596896"/>
            <a:ext cx="3108960" cy="402336"/>
          </a:xfrm>
          <a:prstGeom prst="rect">
            <a:avLst/>
          </a:prstGeom>
          <a:noFill/>
          <a:ln/>
        </p:spPr>
        <p:txBody>
          <a:bodyPr wrap="square" rtlCol="0" anchor="ctr"/>
          <a:lstStyle/>
          <a:p>
            <a:pPr marL="0" indent="0">
              <a:buNone/>
            </a:pPr>
            <a:r>
              <a:rPr lang="en-US" sz="1050" dirty="0">
                <a:solidFill>
                  <a:srgbClr val="6B7787"/>
                </a:solidFill>
                <a:latin typeface="Calibri" pitchFamily="34" charset="0"/>
                <a:ea typeface="Calibri" pitchFamily="34" charset="-122"/>
                <a:cs typeface="Calibri" pitchFamily="34" charset="-120"/>
              </a:rPr>
              <a:t>5 sedes regionales</a:t>
            </a:r>
            <a:endParaRPr lang="en-US" sz="1050" dirty="0"/>
          </a:p>
        </p:txBody>
      </p:sp>
      <p:sp>
        <p:nvSpPr>
          <p:cNvPr id="16" name="Text 14"/>
          <p:cNvSpPr/>
          <p:nvPr/>
        </p:nvSpPr>
        <p:spPr>
          <a:xfrm>
            <a:off x="7223760" y="2596896"/>
            <a:ext cx="1097280" cy="402336"/>
          </a:xfrm>
          <a:prstGeom prst="rect">
            <a:avLst/>
          </a:prstGeom>
          <a:noFill/>
          <a:ln/>
        </p:spPr>
        <p:txBody>
          <a:bodyPr wrap="square" rtlCol="0" anchor="ctr"/>
          <a:lstStyle/>
          <a:p>
            <a:pPr marL="0" indent="0" algn="r">
              <a:buNone/>
            </a:pPr>
            <a:r>
              <a:rPr lang="en-US" sz="1200" b="1" dirty="0">
                <a:solidFill>
                  <a:srgbClr val="B0553F"/>
                </a:solidFill>
                <a:latin typeface="Calibri" pitchFamily="34" charset="0"/>
                <a:ea typeface="Calibri" pitchFamily="34" charset="-122"/>
                <a:cs typeface="Calibri" pitchFamily="34" charset="-120"/>
              </a:rPr>
              <a:t>31%</a:t>
            </a:r>
            <a:endParaRPr lang="en-US" sz="1200" dirty="0"/>
          </a:p>
        </p:txBody>
      </p:sp>
      <p:sp>
        <p:nvSpPr>
          <p:cNvPr id="17" name="Shape 15"/>
          <p:cNvSpPr/>
          <p:nvPr/>
        </p:nvSpPr>
        <p:spPr>
          <a:xfrm>
            <a:off x="731520" y="2999232"/>
            <a:ext cx="7680960" cy="402336"/>
          </a:xfrm>
          <a:prstGeom prst="rect">
            <a:avLst/>
          </a:prstGeom>
          <a:solidFill>
            <a:srgbClr val="F5F7F9"/>
          </a:solidFill>
          <a:ln/>
        </p:spPr>
        <p:txBody>
          <a:bodyPr/>
          <a:lstStyle/>
          <a:p>
            <a:endParaRPr lang="en-US"/>
          </a:p>
        </p:txBody>
      </p:sp>
      <p:sp>
        <p:nvSpPr>
          <p:cNvPr id="18" name="Text 16"/>
          <p:cNvSpPr/>
          <p:nvPr/>
        </p:nvSpPr>
        <p:spPr>
          <a:xfrm>
            <a:off x="868680" y="2999232"/>
            <a:ext cx="3108960" cy="402336"/>
          </a:xfrm>
          <a:prstGeom prst="rect">
            <a:avLst/>
          </a:prstGeom>
          <a:noFill/>
          <a:ln/>
        </p:spPr>
        <p:txBody>
          <a:bodyPr wrap="square" rtlCol="0" anchor="ctr"/>
          <a:lstStyle/>
          <a:p>
            <a:pPr marL="0" indent="0">
              <a:buNone/>
            </a:pPr>
            <a:r>
              <a:rPr lang="en-US" sz="1100" dirty="0">
                <a:solidFill>
                  <a:srgbClr val="2C3E50"/>
                </a:solidFill>
                <a:latin typeface="Calibri" pitchFamily="34" charset="0"/>
                <a:ea typeface="Calibri" pitchFamily="34" charset="-122"/>
                <a:cs typeface="Calibri" pitchFamily="34" charset="-120"/>
              </a:rPr>
              <a:t>Venta de bitácoras</a:t>
            </a:r>
            <a:endParaRPr lang="en-US" sz="1100" dirty="0"/>
          </a:p>
        </p:txBody>
      </p:sp>
      <p:sp>
        <p:nvSpPr>
          <p:cNvPr id="19" name="Text 17"/>
          <p:cNvSpPr/>
          <p:nvPr/>
        </p:nvSpPr>
        <p:spPr>
          <a:xfrm>
            <a:off x="4023360" y="2999232"/>
            <a:ext cx="3108960" cy="402336"/>
          </a:xfrm>
          <a:prstGeom prst="rect">
            <a:avLst/>
          </a:prstGeom>
          <a:noFill/>
          <a:ln/>
        </p:spPr>
        <p:txBody>
          <a:bodyPr wrap="square" rtlCol="0" anchor="ctr"/>
          <a:lstStyle/>
          <a:p>
            <a:pPr marL="0" indent="0">
              <a:buNone/>
            </a:pPr>
            <a:r>
              <a:rPr lang="en-US" sz="1050" dirty="0">
                <a:solidFill>
                  <a:srgbClr val="6B7787"/>
                </a:solidFill>
                <a:latin typeface="Calibri" pitchFamily="34" charset="0"/>
                <a:ea typeface="Calibri" pitchFamily="34" charset="-122"/>
                <a:cs typeface="Calibri" pitchFamily="34" charset="-120"/>
              </a:rPr>
              <a:t>4 sedes regionales</a:t>
            </a:r>
            <a:endParaRPr lang="en-US" sz="1050" dirty="0"/>
          </a:p>
        </p:txBody>
      </p:sp>
      <p:sp>
        <p:nvSpPr>
          <p:cNvPr id="20" name="Text 18"/>
          <p:cNvSpPr/>
          <p:nvPr/>
        </p:nvSpPr>
        <p:spPr>
          <a:xfrm>
            <a:off x="7223760" y="2999232"/>
            <a:ext cx="1097280" cy="402336"/>
          </a:xfrm>
          <a:prstGeom prst="rect">
            <a:avLst/>
          </a:prstGeom>
          <a:noFill/>
          <a:ln/>
        </p:spPr>
        <p:txBody>
          <a:bodyPr wrap="square" rtlCol="0" anchor="ctr"/>
          <a:lstStyle/>
          <a:p>
            <a:pPr marL="0" indent="0" algn="r">
              <a:buNone/>
            </a:pPr>
            <a:r>
              <a:rPr lang="en-US" sz="1200" b="1" dirty="0">
                <a:solidFill>
                  <a:srgbClr val="B0553F"/>
                </a:solidFill>
                <a:latin typeface="Calibri" pitchFamily="34" charset="0"/>
                <a:ea typeface="Calibri" pitchFamily="34" charset="-122"/>
                <a:cs typeface="Calibri" pitchFamily="34" charset="-120"/>
              </a:rPr>
              <a:t>11%</a:t>
            </a:r>
            <a:endParaRPr lang="en-US" sz="1200" dirty="0"/>
          </a:p>
        </p:txBody>
      </p:sp>
      <p:sp>
        <p:nvSpPr>
          <p:cNvPr id="21" name="Shape 19"/>
          <p:cNvSpPr/>
          <p:nvPr/>
        </p:nvSpPr>
        <p:spPr>
          <a:xfrm>
            <a:off x="731520" y="3401568"/>
            <a:ext cx="7680960" cy="402336"/>
          </a:xfrm>
          <a:prstGeom prst="rect">
            <a:avLst/>
          </a:prstGeom>
          <a:solidFill>
            <a:srgbClr val="FFFFFF"/>
          </a:solidFill>
          <a:ln/>
        </p:spPr>
        <p:txBody>
          <a:bodyPr/>
          <a:lstStyle/>
          <a:p>
            <a:endParaRPr lang="en-US"/>
          </a:p>
        </p:txBody>
      </p:sp>
      <p:sp>
        <p:nvSpPr>
          <p:cNvPr id="22" name="Text 20"/>
          <p:cNvSpPr/>
          <p:nvPr/>
        </p:nvSpPr>
        <p:spPr>
          <a:xfrm>
            <a:off x="868680" y="3401568"/>
            <a:ext cx="3108960" cy="402336"/>
          </a:xfrm>
          <a:prstGeom prst="rect">
            <a:avLst/>
          </a:prstGeom>
          <a:noFill/>
          <a:ln/>
        </p:spPr>
        <p:txBody>
          <a:bodyPr wrap="square" rtlCol="0" anchor="ctr"/>
          <a:lstStyle/>
          <a:p>
            <a:pPr marL="0" indent="0">
              <a:buNone/>
            </a:pPr>
            <a:r>
              <a:rPr lang="en-US" sz="1100" dirty="0">
                <a:solidFill>
                  <a:srgbClr val="2C3E50"/>
                </a:solidFill>
                <a:latin typeface="Calibri" pitchFamily="34" charset="0"/>
                <a:ea typeface="Calibri" pitchFamily="34" charset="-122"/>
                <a:cs typeface="Calibri" pitchFamily="34" charset="-120"/>
              </a:rPr>
              <a:t>Cuotas de años anteriores</a:t>
            </a:r>
            <a:endParaRPr lang="en-US" sz="1100" dirty="0"/>
          </a:p>
        </p:txBody>
      </p:sp>
      <p:sp>
        <p:nvSpPr>
          <p:cNvPr id="23" name="Text 21"/>
          <p:cNvSpPr/>
          <p:nvPr/>
        </p:nvSpPr>
        <p:spPr>
          <a:xfrm>
            <a:off x="4023360" y="3401568"/>
            <a:ext cx="3108960" cy="402336"/>
          </a:xfrm>
          <a:prstGeom prst="rect">
            <a:avLst/>
          </a:prstGeom>
          <a:noFill/>
          <a:ln/>
        </p:spPr>
        <p:txBody>
          <a:bodyPr wrap="square" rtlCol="0" anchor="ctr"/>
          <a:lstStyle/>
          <a:p>
            <a:pPr marL="0" indent="0">
              <a:buNone/>
            </a:pPr>
            <a:r>
              <a:rPr lang="en-US" sz="1050" dirty="0">
                <a:solidFill>
                  <a:srgbClr val="6B7787"/>
                </a:solidFill>
                <a:latin typeface="Calibri" pitchFamily="34" charset="0"/>
                <a:ea typeface="Calibri" pitchFamily="34" charset="-122"/>
                <a:cs typeface="Calibri" pitchFamily="34" charset="-120"/>
              </a:rPr>
              <a:t>Tegucigalpa y Noroccidental</a:t>
            </a:r>
            <a:endParaRPr lang="en-US" sz="1050" dirty="0"/>
          </a:p>
        </p:txBody>
      </p:sp>
      <p:sp>
        <p:nvSpPr>
          <p:cNvPr id="24" name="Text 22"/>
          <p:cNvSpPr/>
          <p:nvPr/>
        </p:nvSpPr>
        <p:spPr>
          <a:xfrm>
            <a:off x="7223760" y="3401568"/>
            <a:ext cx="1097280" cy="402336"/>
          </a:xfrm>
          <a:prstGeom prst="rect">
            <a:avLst/>
          </a:prstGeom>
          <a:noFill/>
          <a:ln/>
        </p:spPr>
        <p:txBody>
          <a:bodyPr wrap="square" rtlCol="0" anchor="ctr"/>
          <a:lstStyle/>
          <a:p>
            <a:pPr marL="0" indent="0" algn="r">
              <a:buNone/>
            </a:pPr>
            <a:r>
              <a:rPr lang="en-US" sz="1200" b="1" dirty="0">
                <a:solidFill>
                  <a:srgbClr val="B0553F"/>
                </a:solidFill>
                <a:latin typeface="Calibri" pitchFamily="34" charset="0"/>
                <a:ea typeface="Calibri" pitchFamily="34" charset="-122"/>
                <a:cs typeface="Calibri" pitchFamily="34" charset="-120"/>
              </a:rPr>
              <a:t>51%</a:t>
            </a:r>
            <a:endParaRPr lang="en-US" sz="1200" dirty="0"/>
          </a:p>
        </p:txBody>
      </p:sp>
      <p:sp>
        <p:nvSpPr>
          <p:cNvPr id="25" name="Shape 23"/>
          <p:cNvSpPr/>
          <p:nvPr/>
        </p:nvSpPr>
        <p:spPr>
          <a:xfrm>
            <a:off x="731520" y="3803904"/>
            <a:ext cx="7680960" cy="402336"/>
          </a:xfrm>
          <a:prstGeom prst="rect">
            <a:avLst/>
          </a:prstGeom>
          <a:solidFill>
            <a:srgbClr val="F5F7F9"/>
          </a:solidFill>
          <a:ln/>
        </p:spPr>
        <p:txBody>
          <a:bodyPr/>
          <a:lstStyle/>
          <a:p>
            <a:endParaRPr lang="en-US"/>
          </a:p>
        </p:txBody>
      </p:sp>
      <p:sp>
        <p:nvSpPr>
          <p:cNvPr id="26" name="Text 24"/>
          <p:cNvSpPr/>
          <p:nvPr/>
        </p:nvSpPr>
        <p:spPr>
          <a:xfrm>
            <a:off x="868680" y="3803904"/>
            <a:ext cx="3108960" cy="402336"/>
          </a:xfrm>
          <a:prstGeom prst="rect">
            <a:avLst/>
          </a:prstGeom>
          <a:noFill/>
          <a:ln/>
        </p:spPr>
        <p:txBody>
          <a:bodyPr wrap="square" rtlCol="0" anchor="ctr"/>
          <a:lstStyle/>
          <a:p>
            <a:pPr marL="0" indent="0">
              <a:buNone/>
            </a:pPr>
            <a:r>
              <a:rPr lang="en-US" sz="1100" dirty="0">
                <a:solidFill>
                  <a:srgbClr val="2C3E50"/>
                </a:solidFill>
                <a:latin typeface="Calibri" pitchFamily="34" charset="0"/>
                <a:ea typeface="Calibri" pitchFamily="34" charset="-122"/>
                <a:cs typeface="Calibri" pitchFamily="34" charset="-120"/>
              </a:rPr>
              <a:t>Multa a empresas</a:t>
            </a:r>
            <a:endParaRPr lang="en-US" sz="1100" dirty="0"/>
          </a:p>
        </p:txBody>
      </p:sp>
      <p:sp>
        <p:nvSpPr>
          <p:cNvPr id="27" name="Text 25"/>
          <p:cNvSpPr/>
          <p:nvPr/>
        </p:nvSpPr>
        <p:spPr>
          <a:xfrm>
            <a:off x="4023360" y="3803904"/>
            <a:ext cx="3108960" cy="402336"/>
          </a:xfrm>
          <a:prstGeom prst="rect">
            <a:avLst/>
          </a:prstGeom>
          <a:noFill/>
          <a:ln/>
        </p:spPr>
        <p:txBody>
          <a:bodyPr wrap="square" rtlCol="0" anchor="ctr"/>
          <a:lstStyle/>
          <a:p>
            <a:pPr marL="0" indent="0">
              <a:buNone/>
            </a:pPr>
            <a:r>
              <a:rPr lang="en-US" sz="1050" dirty="0">
                <a:solidFill>
                  <a:srgbClr val="6B7787"/>
                </a:solidFill>
                <a:latin typeface="Calibri" pitchFamily="34" charset="0"/>
                <a:ea typeface="Calibri" pitchFamily="34" charset="-122"/>
                <a:cs typeface="Calibri" pitchFamily="34" charset="-120"/>
              </a:rPr>
              <a:t>Tegucigalpa y La Ceiba</a:t>
            </a:r>
            <a:endParaRPr lang="en-US" sz="1050" dirty="0"/>
          </a:p>
        </p:txBody>
      </p:sp>
      <p:sp>
        <p:nvSpPr>
          <p:cNvPr id="28" name="Text 26"/>
          <p:cNvSpPr/>
          <p:nvPr/>
        </p:nvSpPr>
        <p:spPr>
          <a:xfrm>
            <a:off x="7223760" y="3803904"/>
            <a:ext cx="1097280" cy="402336"/>
          </a:xfrm>
          <a:prstGeom prst="rect">
            <a:avLst/>
          </a:prstGeom>
          <a:noFill/>
          <a:ln/>
        </p:spPr>
        <p:txBody>
          <a:bodyPr wrap="square" rtlCol="0" anchor="ctr"/>
          <a:lstStyle/>
          <a:p>
            <a:pPr marL="0" indent="0" algn="r">
              <a:buNone/>
            </a:pPr>
            <a:r>
              <a:rPr lang="en-US" sz="1200" b="1" dirty="0">
                <a:solidFill>
                  <a:srgbClr val="B0553F"/>
                </a:solidFill>
                <a:latin typeface="Calibri" pitchFamily="34" charset="0"/>
                <a:ea typeface="Calibri" pitchFamily="34" charset="-122"/>
                <a:cs typeface="Calibri" pitchFamily="34" charset="-120"/>
              </a:rPr>
              <a:t>34%</a:t>
            </a:r>
            <a:endParaRPr lang="en-US" sz="1200" dirty="0"/>
          </a:p>
        </p:txBody>
      </p:sp>
      <p:sp>
        <p:nvSpPr>
          <p:cNvPr id="29" name="Shape 27"/>
          <p:cNvSpPr/>
          <p:nvPr/>
        </p:nvSpPr>
        <p:spPr>
          <a:xfrm>
            <a:off x="731520" y="4206240"/>
            <a:ext cx="7680960" cy="402336"/>
          </a:xfrm>
          <a:prstGeom prst="rect">
            <a:avLst/>
          </a:prstGeom>
          <a:solidFill>
            <a:srgbClr val="FFFFFF"/>
          </a:solidFill>
          <a:ln/>
        </p:spPr>
        <p:txBody>
          <a:bodyPr/>
          <a:lstStyle/>
          <a:p>
            <a:endParaRPr lang="en-US"/>
          </a:p>
        </p:txBody>
      </p:sp>
      <p:sp>
        <p:nvSpPr>
          <p:cNvPr id="30" name="Text 28"/>
          <p:cNvSpPr/>
          <p:nvPr/>
        </p:nvSpPr>
        <p:spPr>
          <a:xfrm>
            <a:off x="868680" y="4206240"/>
            <a:ext cx="3108960" cy="402336"/>
          </a:xfrm>
          <a:prstGeom prst="rect">
            <a:avLst/>
          </a:prstGeom>
          <a:noFill/>
          <a:ln/>
        </p:spPr>
        <p:txBody>
          <a:bodyPr wrap="square" rtlCol="0" anchor="ctr"/>
          <a:lstStyle/>
          <a:p>
            <a:pPr marL="0" indent="0">
              <a:buNone/>
            </a:pPr>
            <a:r>
              <a:rPr lang="en-US" sz="1100" dirty="0">
                <a:solidFill>
                  <a:srgbClr val="2C3E50"/>
                </a:solidFill>
                <a:latin typeface="Calibri" pitchFamily="34" charset="0"/>
                <a:ea typeface="Calibri" pitchFamily="34" charset="-122"/>
                <a:cs typeface="Calibri" pitchFamily="34" charset="-120"/>
              </a:rPr>
              <a:t>Inscripción nuevos colegiados</a:t>
            </a:r>
            <a:endParaRPr lang="en-US" sz="1100" dirty="0"/>
          </a:p>
        </p:txBody>
      </p:sp>
      <p:sp>
        <p:nvSpPr>
          <p:cNvPr id="31" name="Text 29"/>
          <p:cNvSpPr/>
          <p:nvPr/>
        </p:nvSpPr>
        <p:spPr>
          <a:xfrm>
            <a:off x="4023360" y="4206240"/>
            <a:ext cx="3108960" cy="402336"/>
          </a:xfrm>
          <a:prstGeom prst="rect">
            <a:avLst/>
          </a:prstGeom>
          <a:noFill/>
          <a:ln/>
        </p:spPr>
        <p:txBody>
          <a:bodyPr wrap="square" rtlCol="0" anchor="ctr"/>
          <a:lstStyle/>
          <a:p>
            <a:pPr marL="0" indent="0">
              <a:buNone/>
            </a:pPr>
            <a:r>
              <a:rPr lang="en-US" sz="1050" dirty="0">
                <a:solidFill>
                  <a:srgbClr val="6B7787"/>
                </a:solidFill>
                <a:latin typeface="Calibri" pitchFamily="34" charset="0"/>
                <a:ea typeface="Calibri" pitchFamily="34" charset="-122"/>
                <a:cs typeface="Calibri" pitchFamily="34" charset="-120"/>
              </a:rPr>
              <a:t>Tegucigalpa y Noroccidental</a:t>
            </a:r>
            <a:endParaRPr lang="en-US" sz="1050" dirty="0"/>
          </a:p>
        </p:txBody>
      </p:sp>
      <p:sp>
        <p:nvSpPr>
          <p:cNvPr id="32" name="Text 30"/>
          <p:cNvSpPr/>
          <p:nvPr/>
        </p:nvSpPr>
        <p:spPr>
          <a:xfrm>
            <a:off x="7223760" y="4206240"/>
            <a:ext cx="1097280" cy="402336"/>
          </a:xfrm>
          <a:prstGeom prst="rect">
            <a:avLst/>
          </a:prstGeom>
          <a:noFill/>
          <a:ln/>
        </p:spPr>
        <p:txBody>
          <a:bodyPr wrap="square" rtlCol="0" anchor="ctr"/>
          <a:lstStyle/>
          <a:p>
            <a:pPr marL="0" indent="0" algn="r">
              <a:buNone/>
            </a:pPr>
            <a:r>
              <a:rPr lang="en-US" sz="1200" b="1" dirty="0">
                <a:solidFill>
                  <a:srgbClr val="B0553F"/>
                </a:solidFill>
                <a:latin typeface="Calibri" pitchFamily="34" charset="0"/>
                <a:ea typeface="Calibri" pitchFamily="34" charset="-122"/>
                <a:cs typeface="Calibri" pitchFamily="34" charset="-120"/>
              </a:rPr>
              <a:t>46%</a:t>
            </a:r>
            <a:endParaRPr lang="en-US" sz="1200" dirty="0"/>
          </a:p>
        </p:txBody>
      </p:sp>
      <p:sp>
        <p:nvSpPr>
          <p:cNvPr id="33" name="Text 31"/>
          <p:cNvSpPr/>
          <p:nvPr/>
        </p:nvSpPr>
        <p:spPr>
          <a:xfrm>
            <a:off x="731520" y="4617720"/>
            <a:ext cx="7680960" cy="365760"/>
          </a:xfrm>
          <a:prstGeom prst="rect">
            <a:avLst/>
          </a:prstGeom>
          <a:noFill/>
          <a:ln/>
        </p:spPr>
        <p:txBody>
          <a:bodyPr wrap="square" rtlCol="0" anchor="ctr"/>
          <a:lstStyle/>
          <a:p>
            <a:pPr marL="0" indent="0" algn="l">
              <a:buNone/>
            </a:pPr>
            <a:r>
              <a:rPr lang="en-US" sz="1050" i="1" dirty="0">
                <a:solidFill>
                  <a:srgbClr val="6B7787"/>
                </a:solidFill>
                <a:latin typeface="Calibri" pitchFamily="34" charset="0"/>
                <a:ea typeface="Calibri" pitchFamily="34" charset="-122"/>
                <a:cs typeface="Calibri" pitchFamily="34" charset="-120"/>
              </a:rPr>
              <a:t>El patrón sugiere un tema estructural de recaudación y, posiblemente, de registro contable por sede (ver diapositiva siguiente).</a:t>
            </a:r>
            <a:endParaRPr lang="en-US" sz="10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31520" y="384048"/>
            <a:ext cx="7680960" cy="640080"/>
          </a:xfrm>
          <a:prstGeom prst="rect">
            <a:avLst/>
          </a:prstGeom>
          <a:noFill/>
          <a:ln/>
        </p:spPr>
        <p:txBody>
          <a:bodyPr wrap="square" rtlCol="0" anchor="ctr"/>
          <a:lstStyle/>
          <a:p>
            <a:pPr marL="0" indent="0" algn="l">
              <a:buNone/>
            </a:pPr>
            <a:r>
              <a:rPr lang="en-US" sz="2700" b="1" dirty="0">
                <a:solidFill>
                  <a:srgbClr val="2C3E50"/>
                </a:solidFill>
                <a:latin typeface="Georgia" pitchFamily="34" charset="0"/>
                <a:ea typeface="Georgia" pitchFamily="34" charset="-122"/>
                <a:cs typeface="Georgia" pitchFamily="34" charset="-120"/>
              </a:rPr>
              <a:t>Hallazgo: Provisiones Laborales</a:t>
            </a:r>
            <a:endParaRPr lang="en-US" sz="2700" dirty="0"/>
          </a:p>
        </p:txBody>
      </p:sp>
      <p:sp>
        <p:nvSpPr>
          <p:cNvPr id="3" name="Shape 1"/>
          <p:cNvSpPr/>
          <p:nvPr/>
        </p:nvSpPr>
        <p:spPr>
          <a:xfrm>
            <a:off x="749808" y="1024128"/>
            <a:ext cx="1371600" cy="45720"/>
          </a:xfrm>
          <a:prstGeom prst="rect">
            <a:avLst/>
          </a:prstGeom>
          <a:solidFill>
            <a:srgbClr val="7C9885"/>
          </a:solidFill>
          <a:ln/>
        </p:spPr>
        <p:txBody>
          <a:bodyPr/>
          <a:lstStyle/>
          <a:p>
            <a:endParaRPr lang="en-US"/>
          </a:p>
        </p:txBody>
      </p:sp>
      <p:sp>
        <p:nvSpPr>
          <p:cNvPr id="4" name="Text 2"/>
          <p:cNvSpPr/>
          <p:nvPr/>
        </p:nvSpPr>
        <p:spPr>
          <a:xfrm>
            <a:off x="731520" y="1188720"/>
            <a:ext cx="7680960" cy="548640"/>
          </a:xfrm>
          <a:prstGeom prst="rect">
            <a:avLst/>
          </a:prstGeom>
          <a:noFill/>
          <a:ln/>
        </p:spPr>
        <p:txBody>
          <a:bodyPr wrap="square" rtlCol="0" anchor="ctr"/>
          <a:lstStyle/>
          <a:p>
            <a:pPr marL="0" indent="0" algn="l">
              <a:lnSpc>
                <a:spcPct val="130000"/>
              </a:lnSpc>
              <a:buNone/>
            </a:pPr>
            <a:r>
              <a:rPr lang="en-US" sz="1350" dirty="0">
                <a:solidFill>
                  <a:srgbClr val="2C3E50"/>
                </a:solidFill>
                <a:latin typeface="Calibri" pitchFamily="34" charset="0"/>
                <a:ea typeface="Calibri" pitchFamily="34" charset="-122"/>
                <a:cs typeface="Calibri" pitchFamily="34" charset="-120"/>
              </a:rPr>
              <a:t>Si bien el gasto se mantuvo bajo control, la Comisión detectó una baja ejecución en las provisiones laborales que amerita atención.</a:t>
            </a:r>
            <a:endParaRPr lang="en-US" sz="1350" dirty="0"/>
          </a:p>
        </p:txBody>
      </p:sp>
      <p:sp>
        <p:nvSpPr>
          <p:cNvPr id="5" name="Shape 3"/>
          <p:cNvSpPr/>
          <p:nvPr/>
        </p:nvSpPr>
        <p:spPr>
          <a:xfrm>
            <a:off x="731520" y="1874520"/>
            <a:ext cx="3017520" cy="2286000"/>
          </a:xfrm>
          <a:prstGeom prst="roundRect">
            <a:avLst>
              <a:gd name="adj" fmla="val 4000"/>
            </a:avLst>
          </a:prstGeom>
          <a:solidFill>
            <a:srgbClr val="F6EDE9"/>
          </a:solidFill>
          <a:ln w="12700">
            <a:solidFill>
              <a:srgbClr val="B0553F"/>
            </a:solidFill>
            <a:prstDash val="solid"/>
          </a:ln>
        </p:spPr>
        <p:txBody>
          <a:bodyPr/>
          <a:lstStyle/>
          <a:p>
            <a:endParaRPr lang="en-US"/>
          </a:p>
        </p:txBody>
      </p:sp>
      <p:sp>
        <p:nvSpPr>
          <p:cNvPr id="6" name="Text 4"/>
          <p:cNvSpPr/>
          <p:nvPr/>
        </p:nvSpPr>
        <p:spPr>
          <a:xfrm>
            <a:off x="868680" y="2057400"/>
            <a:ext cx="2743200" cy="365760"/>
          </a:xfrm>
          <a:prstGeom prst="rect">
            <a:avLst/>
          </a:prstGeom>
          <a:noFill/>
          <a:ln/>
        </p:spPr>
        <p:txBody>
          <a:bodyPr wrap="square" rtlCol="0" anchor="ctr"/>
          <a:lstStyle/>
          <a:p>
            <a:pPr marL="0" indent="0" algn="ctr">
              <a:buNone/>
            </a:pPr>
            <a:r>
              <a:rPr lang="en-US" sz="1300" b="1" dirty="0">
                <a:solidFill>
                  <a:srgbClr val="B0553F"/>
                </a:solidFill>
                <a:latin typeface="Calibri" pitchFamily="34" charset="0"/>
                <a:ea typeface="Calibri" pitchFamily="34" charset="-122"/>
                <a:cs typeface="Calibri" pitchFamily="34" charset="-120"/>
              </a:rPr>
              <a:t>Beneficios sociales</a:t>
            </a:r>
            <a:endParaRPr lang="en-US" sz="1300" dirty="0"/>
          </a:p>
        </p:txBody>
      </p:sp>
      <p:sp>
        <p:nvSpPr>
          <p:cNvPr id="7" name="Text 5"/>
          <p:cNvSpPr/>
          <p:nvPr/>
        </p:nvSpPr>
        <p:spPr>
          <a:xfrm>
            <a:off x="868680" y="2468880"/>
            <a:ext cx="2743200" cy="822960"/>
          </a:xfrm>
          <a:prstGeom prst="rect">
            <a:avLst/>
          </a:prstGeom>
          <a:noFill/>
          <a:ln/>
        </p:spPr>
        <p:txBody>
          <a:bodyPr wrap="square" rtlCol="0" anchor="ctr"/>
          <a:lstStyle/>
          <a:p>
            <a:pPr marL="0" indent="0" algn="ctr">
              <a:buNone/>
            </a:pPr>
            <a:r>
              <a:rPr lang="en-US" sz="5000" b="1" dirty="0">
                <a:solidFill>
                  <a:srgbClr val="B0553F"/>
                </a:solidFill>
                <a:latin typeface="Georgia" pitchFamily="34" charset="0"/>
                <a:ea typeface="Georgia" pitchFamily="34" charset="-122"/>
                <a:cs typeface="Georgia" pitchFamily="34" charset="-120"/>
              </a:rPr>
              <a:t>48.5%</a:t>
            </a:r>
            <a:endParaRPr lang="en-US" sz="5000" dirty="0"/>
          </a:p>
        </p:txBody>
      </p:sp>
      <p:sp>
        <p:nvSpPr>
          <p:cNvPr id="8" name="Text 6"/>
          <p:cNvSpPr/>
          <p:nvPr/>
        </p:nvSpPr>
        <p:spPr>
          <a:xfrm>
            <a:off x="868680" y="3337560"/>
            <a:ext cx="2743200" cy="640080"/>
          </a:xfrm>
          <a:prstGeom prst="rect">
            <a:avLst/>
          </a:prstGeom>
          <a:noFill/>
          <a:ln/>
        </p:spPr>
        <p:txBody>
          <a:bodyPr wrap="square" rtlCol="0" anchor="t"/>
          <a:lstStyle/>
          <a:p>
            <a:pPr marL="0" indent="0" algn="ctr">
              <a:lnSpc>
                <a:spcPct val="130000"/>
              </a:lnSpc>
              <a:buNone/>
            </a:pPr>
            <a:r>
              <a:rPr lang="en-US" sz="1100" dirty="0">
                <a:solidFill>
                  <a:srgbClr val="2C3E50"/>
                </a:solidFill>
                <a:latin typeface="Calibri" pitchFamily="34" charset="0"/>
                <a:ea typeface="Calibri" pitchFamily="34" charset="-122"/>
                <a:cs typeface="Calibri" pitchFamily="34" charset="-120"/>
              </a:rPr>
              <a:t>de ejecución — la más</a:t>
            </a:r>
            <a:endParaRPr lang="en-US" sz="1100" dirty="0"/>
          </a:p>
          <a:p>
            <a:pPr marL="0" indent="0" algn="ctr">
              <a:lnSpc>
                <a:spcPct val="130000"/>
              </a:lnSpc>
              <a:buNone/>
            </a:pPr>
            <a:r>
              <a:rPr lang="en-US" sz="1100" dirty="0">
                <a:solidFill>
                  <a:srgbClr val="2C3E50"/>
                </a:solidFill>
                <a:latin typeface="Calibri" pitchFamily="34" charset="0"/>
                <a:ea typeface="Calibri" pitchFamily="34" charset="-122"/>
                <a:cs typeface="Calibri" pitchFamily="34" charset="-120"/>
              </a:rPr>
              <a:t>baja de todos los egresos</a:t>
            </a:r>
            <a:endParaRPr lang="en-US" sz="1100" dirty="0"/>
          </a:p>
        </p:txBody>
      </p:sp>
      <p:sp>
        <p:nvSpPr>
          <p:cNvPr id="9" name="Text 7"/>
          <p:cNvSpPr/>
          <p:nvPr/>
        </p:nvSpPr>
        <p:spPr>
          <a:xfrm>
            <a:off x="4023360" y="1874520"/>
            <a:ext cx="4389120" cy="365760"/>
          </a:xfrm>
          <a:prstGeom prst="rect">
            <a:avLst/>
          </a:prstGeom>
          <a:noFill/>
          <a:ln/>
        </p:spPr>
        <p:txBody>
          <a:bodyPr wrap="square" rtlCol="0" anchor="ctr"/>
          <a:lstStyle/>
          <a:p>
            <a:pPr marL="0" indent="0" algn="l">
              <a:buNone/>
            </a:pPr>
            <a:r>
              <a:rPr lang="en-US" sz="1300" b="1" dirty="0">
                <a:solidFill>
                  <a:srgbClr val="2C3E50"/>
                </a:solidFill>
                <a:latin typeface="Georgia" pitchFamily="34" charset="0"/>
                <a:ea typeface="Georgia" pitchFamily="34" charset="-122"/>
                <a:cs typeface="Georgia" pitchFamily="34" charset="-120"/>
              </a:rPr>
              <a:t>Partidas que impactan el pasivo laboral</a:t>
            </a:r>
            <a:endParaRPr lang="en-US" sz="1300" dirty="0"/>
          </a:p>
        </p:txBody>
      </p:sp>
      <p:sp>
        <p:nvSpPr>
          <p:cNvPr id="10" name="Shape 8"/>
          <p:cNvSpPr/>
          <p:nvPr/>
        </p:nvSpPr>
        <p:spPr>
          <a:xfrm>
            <a:off x="4023360" y="2331720"/>
            <a:ext cx="4389120" cy="475488"/>
          </a:xfrm>
          <a:prstGeom prst="roundRect">
            <a:avLst>
              <a:gd name="adj" fmla="val 11538"/>
            </a:avLst>
          </a:prstGeom>
          <a:solidFill>
            <a:srgbClr val="F5F7F9"/>
          </a:solidFill>
          <a:ln w="12700">
            <a:solidFill>
              <a:srgbClr val="E8EDF1"/>
            </a:solidFill>
            <a:prstDash val="solid"/>
          </a:ln>
        </p:spPr>
        <p:txBody>
          <a:bodyPr/>
          <a:lstStyle/>
          <a:p>
            <a:endParaRPr lang="en-US"/>
          </a:p>
        </p:txBody>
      </p:sp>
      <p:sp>
        <p:nvSpPr>
          <p:cNvPr id="11" name="Text 9"/>
          <p:cNvSpPr/>
          <p:nvPr/>
        </p:nvSpPr>
        <p:spPr>
          <a:xfrm>
            <a:off x="4206240" y="2331720"/>
            <a:ext cx="3108960" cy="475488"/>
          </a:xfrm>
          <a:prstGeom prst="rect">
            <a:avLst/>
          </a:prstGeom>
          <a:noFill/>
          <a:ln/>
        </p:spPr>
        <p:txBody>
          <a:bodyPr wrap="square" rtlCol="0" anchor="ctr"/>
          <a:lstStyle/>
          <a:p>
            <a:pPr marL="0" indent="0" algn="l">
              <a:buNone/>
            </a:pPr>
            <a:r>
              <a:rPr lang="en-US" sz="1250" dirty="0">
                <a:solidFill>
                  <a:srgbClr val="2C3E50"/>
                </a:solidFill>
                <a:latin typeface="Calibri" pitchFamily="34" charset="0"/>
                <a:ea typeface="Calibri" pitchFamily="34" charset="-122"/>
                <a:cs typeface="Calibri" pitchFamily="34" charset="-120"/>
              </a:rPr>
              <a:t>Prestaciones sociales</a:t>
            </a:r>
            <a:endParaRPr lang="en-US" sz="1250" dirty="0"/>
          </a:p>
        </p:txBody>
      </p:sp>
      <p:sp>
        <p:nvSpPr>
          <p:cNvPr id="12" name="Text 10"/>
          <p:cNvSpPr/>
          <p:nvPr/>
        </p:nvSpPr>
        <p:spPr>
          <a:xfrm>
            <a:off x="7315200" y="2331720"/>
            <a:ext cx="914400" cy="475488"/>
          </a:xfrm>
          <a:prstGeom prst="rect">
            <a:avLst/>
          </a:prstGeom>
          <a:noFill/>
          <a:ln/>
        </p:spPr>
        <p:txBody>
          <a:bodyPr wrap="square" rtlCol="0" anchor="ctr"/>
          <a:lstStyle/>
          <a:p>
            <a:pPr marL="0" indent="0" algn="r">
              <a:buNone/>
            </a:pPr>
            <a:r>
              <a:rPr lang="en-US" sz="1500" b="1" dirty="0">
                <a:solidFill>
                  <a:srgbClr val="B0553F"/>
                </a:solidFill>
                <a:latin typeface="Georgia" pitchFamily="34" charset="0"/>
                <a:ea typeface="Georgia" pitchFamily="34" charset="-122"/>
                <a:cs typeface="Georgia" pitchFamily="34" charset="-120"/>
              </a:rPr>
              <a:t>20.1%</a:t>
            </a:r>
            <a:endParaRPr lang="en-US" sz="1500" dirty="0"/>
          </a:p>
        </p:txBody>
      </p:sp>
      <p:sp>
        <p:nvSpPr>
          <p:cNvPr id="13" name="Shape 11"/>
          <p:cNvSpPr/>
          <p:nvPr/>
        </p:nvSpPr>
        <p:spPr>
          <a:xfrm>
            <a:off x="4023360" y="2898648"/>
            <a:ext cx="4389120" cy="475488"/>
          </a:xfrm>
          <a:prstGeom prst="roundRect">
            <a:avLst>
              <a:gd name="adj" fmla="val 11538"/>
            </a:avLst>
          </a:prstGeom>
          <a:solidFill>
            <a:srgbClr val="F5F7F9"/>
          </a:solidFill>
          <a:ln w="12700">
            <a:solidFill>
              <a:srgbClr val="E8EDF1"/>
            </a:solidFill>
            <a:prstDash val="solid"/>
          </a:ln>
        </p:spPr>
        <p:txBody>
          <a:bodyPr/>
          <a:lstStyle/>
          <a:p>
            <a:endParaRPr lang="en-US"/>
          </a:p>
        </p:txBody>
      </p:sp>
      <p:sp>
        <p:nvSpPr>
          <p:cNvPr id="14" name="Text 12"/>
          <p:cNvSpPr/>
          <p:nvPr/>
        </p:nvSpPr>
        <p:spPr>
          <a:xfrm>
            <a:off x="4206240" y="2898648"/>
            <a:ext cx="3108960" cy="475488"/>
          </a:xfrm>
          <a:prstGeom prst="rect">
            <a:avLst/>
          </a:prstGeom>
          <a:noFill/>
          <a:ln/>
        </p:spPr>
        <p:txBody>
          <a:bodyPr wrap="square" rtlCol="0" anchor="ctr"/>
          <a:lstStyle/>
          <a:p>
            <a:pPr marL="0" indent="0" algn="l">
              <a:buNone/>
            </a:pPr>
            <a:r>
              <a:rPr lang="en-US" sz="1250" dirty="0">
                <a:solidFill>
                  <a:srgbClr val="2C3E50"/>
                </a:solidFill>
                <a:latin typeface="Calibri" pitchFamily="34" charset="0"/>
                <a:ea typeface="Calibri" pitchFamily="34" charset="-122"/>
                <a:cs typeface="Calibri" pitchFamily="34" charset="-120"/>
              </a:rPr>
              <a:t>Demandas laborales</a:t>
            </a:r>
            <a:endParaRPr lang="en-US" sz="1250" dirty="0"/>
          </a:p>
        </p:txBody>
      </p:sp>
      <p:sp>
        <p:nvSpPr>
          <p:cNvPr id="15" name="Text 13"/>
          <p:cNvSpPr/>
          <p:nvPr/>
        </p:nvSpPr>
        <p:spPr>
          <a:xfrm>
            <a:off x="7315200" y="2898648"/>
            <a:ext cx="914400" cy="475488"/>
          </a:xfrm>
          <a:prstGeom prst="rect">
            <a:avLst/>
          </a:prstGeom>
          <a:noFill/>
          <a:ln/>
        </p:spPr>
        <p:txBody>
          <a:bodyPr wrap="square" rtlCol="0" anchor="ctr"/>
          <a:lstStyle/>
          <a:p>
            <a:pPr marL="0" indent="0" algn="r">
              <a:buNone/>
            </a:pPr>
            <a:r>
              <a:rPr lang="en-US" sz="1500" b="1" dirty="0">
                <a:solidFill>
                  <a:srgbClr val="B0553F"/>
                </a:solidFill>
                <a:latin typeface="Georgia" pitchFamily="34" charset="0"/>
                <a:ea typeface="Georgia" pitchFamily="34" charset="-122"/>
                <a:cs typeface="Georgia" pitchFamily="34" charset="-120"/>
              </a:rPr>
              <a:t>28.0%</a:t>
            </a:r>
            <a:endParaRPr lang="en-US" sz="1500" dirty="0"/>
          </a:p>
        </p:txBody>
      </p:sp>
      <p:sp>
        <p:nvSpPr>
          <p:cNvPr id="16" name="Text 14"/>
          <p:cNvSpPr/>
          <p:nvPr/>
        </p:nvSpPr>
        <p:spPr>
          <a:xfrm>
            <a:off x="4023360" y="3520440"/>
            <a:ext cx="4389120" cy="640080"/>
          </a:xfrm>
          <a:prstGeom prst="rect">
            <a:avLst/>
          </a:prstGeom>
          <a:noFill/>
          <a:ln/>
        </p:spPr>
        <p:txBody>
          <a:bodyPr wrap="square" rtlCol="0" anchor="t"/>
          <a:lstStyle/>
          <a:p>
            <a:pPr marL="0" indent="0" algn="l">
              <a:lnSpc>
                <a:spcPct val="125000"/>
              </a:lnSpc>
              <a:buNone/>
            </a:pPr>
            <a:r>
              <a:rPr lang="en-US" sz="1100" i="1" dirty="0">
                <a:solidFill>
                  <a:srgbClr val="6B7787"/>
                </a:solidFill>
                <a:latin typeface="Calibri" pitchFamily="34" charset="0"/>
                <a:ea typeface="Calibri" pitchFamily="34" charset="-122"/>
                <a:cs typeface="Calibri" pitchFamily="34" charset="-120"/>
              </a:rPr>
              <a:t>Estas partidas, al no ejecutarse, hacen crecer el pasivo laboral acumulado de la institución.</a:t>
            </a:r>
            <a:endParaRPr lang="en-US" sz="1100" dirty="0"/>
          </a:p>
        </p:txBody>
      </p:sp>
      <p:sp>
        <p:nvSpPr>
          <p:cNvPr id="17" name="Shape 15"/>
          <p:cNvSpPr/>
          <p:nvPr/>
        </p:nvSpPr>
        <p:spPr>
          <a:xfrm>
            <a:off x="731520" y="4343400"/>
            <a:ext cx="7680960" cy="685800"/>
          </a:xfrm>
          <a:prstGeom prst="roundRect">
            <a:avLst>
              <a:gd name="adj" fmla="val 10667"/>
            </a:avLst>
          </a:prstGeom>
          <a:solidFill>
            <a:srgbClr val="EEF2EE"/>
          </a:solidFill>
          <a:ln w="12700">
            <a:solidFill>
              <a:srgbClr val="7C9885"/>
            </a:solidFill>
            <a:prstDash val="solid"/>
          </a:ln>
        </p:spPr>
        <p:txBody>
          <a:bodyPr/>
          <a:lstStyle/>
          <a:p>
            <a:endParaRPr lang="en-US"/>
          </a:p>
        </p:txBody>
      </p:sp>
      <p:sp>
        <p:nvSpPr>
          <p:cNvPr id="18" name="Text 16"/>
          <p:cNvSpPr/>
          <p:nvPr/>
        </p:nvSpPr>
        <p:spPr>
          <a:xfrm>
            <a:off x="960120" y="4480560"/>
            <a:ext cx="7223760" cy="457200"/>
          </a:xfrm>
          <a:prstGeom prst="rect">
            <a:avLst/>
          </a:prstGeom>
          <a:noFill/>
          <a:ln/>
        </p:spPr>
        <p:txBody>
          <a:bodyPr wrap="square" rtlCol="0" anchor="ctr"/>
          <a:lstStyle/>
          <a:p>
            <a:pPr marL="0" indent="0" algn="l">
              <a:lnSpc>
                <a:spcPct val="120000"/>
              </a:lnSpc>
              <a:buNone/>
            </a:pPr>
            <a:r>
              <a:rPr lang="en-US" sz="1200" b="1" dirty="0">
                <a:solidFill>
                  <a:srgbClr val="5A7A63"/>
                </a:solidFill>
                <a:latin typeface="Calibri" pitchFamily="34" charset="0"/>
                <a:ea typeface="Calibri" pitchFamily="34" charset="-122"/>
                <a:cs typeface="Calibri" pitchFamily="34" charset="-120"/>
              </a:rPr>
              <a:t>Recomendación: </a:t>
            </a:r>
            <a:r>
              <a:rPr lang="en-US" sz="1200" dirty="0">
                <a:solidFill>
                  <a:srgbClr val="2C3E50"/>
                </a:solidFill>
                <a:latin typeface="Calibri" pitchFamily="34" charset="0"/>
                <a:ea typeface="Calibri" pitchFamily="34" charset="-122"/>
                <a:cs typeface="Calibri" pitchFamily="34" charset="-120"/>
              </a:rPr>
              <a:t>que la Junta Directiva y la administración controlen el pasivo laboral, cancelando las prestaciones al cierre de cada año fiscal para evitar su crecimiento.</a:t>
            </a:r>
            <a:endParaRPr lang="en-US"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31520" y="384048"/>
            <a:ext cx="7680960" cy="640080"/>
          </a:xfrm>
          <a:prstGeom prst="rect">
            <a:avLst/>
          </a:prstGeom>
          <a:noFill/>
          <a:ln/>
        </p:spPr>
        <p:txBody>
          <a:bodyPr wrap="square" rtlCol="0" anchor="ctr"/>
          <a:lstStyle/>
          <a:p>
            <a:pPr marL="0" indent="0" algn="l">
              <a:buNone/>
            </a:pPr>
            <a:r>
              <a:rPr lang="en-US" sz="2700" b="1" dirty="0">
                <a:solidFill>
                  <a:srgbClr val="2C3E50"/>
                </a:solidFill>
                <a:latin typeface="Georgia" pitchFamily="34" charset="0"/>
                <a:ea typeface="Georgia" pitchFamily="34" charset="-122"/>
                <a:cs typeface="Georgia" pitchFamily="34" charset="-120"/>
              </a:rPr>
              <a:t>Hallazgo: Registro de Ingresos por Sede</a:t>
            </a:r>
            <a:endParaRPr lang="en-US" sz="2700" dirty="0"/>
          </a:p>
        </p:txBody>
      </p:sp>
      <p:sp>
        <p:nvSpPr>
          <p:cNvPr id="3" name="Shape 1"/>
          <p:cNvSpPr/>
          <p:nvPr/>
        </p:nvSpPr>
        <p:spPr>
          <a:xfrm>
            <a:off x="749808" y="1024128"/>
            <a:ext cx="1371600" cy="45720"/>
          </a:xfrm>
          <a:prstGeom prst="rect">
            <a:avLst/>
          </a:prstGeom>
          <a:solidFill>
            <a:srgbClr val="7C9885"/>
          </a:solidFill>
          <a:ln/>
        </p:spPr>
        <p:txBody>
          <a:bodyPr/>
          <a:lstStyle/>
          <a:p>
            <a:endParaRPr lang="en-US"/>
          </a:p>
        </p:txBody>
      </p:sp>
      <p:sp>
        <p:nvSpPr>
          <p:cNvPr id="4" name="Text 2"/>
          <p:cNvSpPr/>
          <p:nvPr/>
        </p:nvSpPr>
        <p:spPr>
          <a:xfrm>
            <a:off x="731520" y="1188720"/>
            <a:ext cx="7680960" cy="548640"/>
          </a:xfrm>
          <a:prstGeom prst="rect">
            <a:avLst/>
          </a:prstGeom>
          <a:noFill/>
          <a:ln/>
        </p:spPr>
        <p:txBody>
          <a:bodyPr wrap="square" rtlCol="0" anchor="ctr"/>
          <a:lstStyle/>
          <a:p>
            <a:pPr marL="0" indent="0" algn="l">
              <a:lnSpc>
                <a:spcPct val="125000"/>
              </a:lnSpc>
              <a:buNone/>
            </a:pPr>
            <a:r>
              <a:rPr lang="en-US" sz="1300" dirty="0">
                <a:solidFill>
                  <a:srgbClr val="2C3E50"/>
                </a:solidFill>
                <a:latin typeface="Calibri" pitchFamily="34" charset="0"/>
                <a:ea typeface="Calibri" pitchFamily="34" charset="-122"/>
                <a:cs typeface="Calibri" pitchFamily="34" charset="-120"/>
              </a:rPr>
              <a:t>Parte del bajo desempeño aparente de las sedes puede deberse a que sus ingresos se registran en un capítulo antiguo, no en la sede que los generó.</a:t>
            </a:r>
            <a:endParaRPr lang="en-US" sz="1300" dirty="0"/>
          </a:p>
        </p:txBody>
      </p:sp>
      <p:sp>
        <p:nvSpPr>
          <p:cNvPr id="5" name="Shape 3"/>
          <p:cNvSpPr/>
          <p:nvPr/>
        </p:nvSpPr>
        <p:spPr>
          <a:xfrm>
            <a:off x="731520" y="1965960"/>
            <a:ext cx="2468880" cy="1371600"/>
          </a:xfrm>
          <a:prstGeom prst="roundRect">
            <a:avLst>
              <a:gd name="adj" fmla="val 4000"/>
            </a:avLst>
          </a:prstGeom>
          <a:solidFill>
            <a:srgbClr val="F5F7F9"/>
          </a:solidFill>
          <a:ln w="12700">
            <a:solidFill>
              <a:srgbClr val="E8EDF1"/>
            </a:solidFill>
            <a:prstDash val="solid"/>
          </a:ln>
        </p:spPr>
        <p:txBody>
          <a:bodyPr/>
          <a:lstStyle/>
          <a:p>
            <a:endParaRPr lang="en-US"/>
          </a:p>
        </p:txBody>
      </p:sp>
      <p:sp>
        <p:nvSpPr>
          <p:cNvPr id="6" name="Text 4"/>
          <p:cNvSpPr/>
          <p:nvPr/>
        </p:nvSpPr>
        <p:spPr>
          <a:xfrm>
            <a:off x="822960" y="2194560"/>
            <a:ext cx="2286000" cy="640080"/>
          </a:xfrm>
          <a:prstGeom prst="rect">
            <a:avLst/>
          </a:prstGeom>
          <a:noFill/>
          <a:ln/>
        </p:spPr>
        <p:txBody>
          <a:bodyPr wrap="square" rtlCol="0" anchor="ctr"/>
          <a:lstStyle/>
          <a:p>
            <a:pPr marL="0" indent="0" algn="ctr">
              <a:buNone/>
            </a:pPr>
            <a:r>
              <a:rPr lang="en-US" sz="1250" b="1" dirty="0">
                <a:solidFill>
                  <a:srgbClr val="2C3E50"/>
                </a:solidFill>
                <a:latin typeface="Calibri" pitchFamily="34" charset="0"/>
                <a:ea typeface="Calibri" pitchFamily="34" charset="-122"/>
                <a:cs typeface="Calibri" pitchFamily="34" charset="-120"/>
              </a:rPr>
              <a:t>Ingreso generado</a:t>
            </a:r>
            <a:endParaRPr lang="en-US" sz="1250" dirty="0"/>
          </a:p>
          <a:p>
            <a:pPr marL="0" indent="0" algn="ctr">
              <a:buNone/>
            </a:pPr>
            <a:r>
              <a:rPr lang="en-US" sz="1250" b="1" dirty="0">
                <a:solidFill>
                  <a:srgbClr val="2C3E50"/>
                </a:solidFill>
                <a:latin typeface="Calibri" pitchFamily="34" charset="0"/>
                <a:ea typeface="Calibri" pitchFamily="34" charset="-122"/>
                <a:cs typeface="Calibri" pitchFamily="34" charset="-120"/>
              </a:rPr>
              <a:t>en la sede regional</a:t>
            </a:r>
            <a:endParaRPr lang="en-US" sz="1250" dirty="0"/>
          </a:p>
        </p:txBody>
      </p:sp>
      <p:sp>
        <p:nvSpPr>
          <p:cNvPr id="7" name="Text 5"/>
          <p:cNvSpPr/>
          <p:nvPr/>
        </p:nvSpPr>
        <p:spPr>
          <a:xfrm>
            <a:off x="822960" y="2834640"/>
            <a:ext cx="2286000" cy="411480"/>
          </a:xfrm>
          <a:prstGeom prst="rect">
            <a:avLst/>
          </a:prstGeom>
          <a:noFill/>
          <a:ln/>
        </p:spPr>
        <p:txBody>
          <a:bodyPr wrap="square" rtlCol="0" anchor="t"/>
          <a:lstStyle/>
          <a:p>
            <a:pPr marL="0" indent="0" algn="ctr">
              <a:buNone/>
            </a:pPr>
            <a:r>
              <a:rPr lang="en-US" sz="1000" dirty="0">
                <a:solidFill>
                  <a:srgbClr val="6B7787"/>
                </a:solidFill>
                <a:latin typeface="Calibri" pitchFamily="34" charset="0"/>
                <a:ea typeface="Calibri" pitchFamily="34" charset="-122"/>
                <a:cs typeface="Calibri" pitchFamily="34" charset="-120"/>
              </a:rPr>
              <a:t>(empresa o ingeniero</a:t>
            </a:r>
            <a:endParaRPr lang="en-US" sz="1000" dirty="0"/>
          </a:p>
          <a:p>
            <a:pPr marL="0" indent="0" algn="ctr">
              <a:buNone/>
            </a:pPr>
            <a:r>
              <a:rPr lang="en-US" sz="1000" dirty="0">
                <a:solidFill>
                  <a:srgbClr val="6B7787"/>
                </a:solidFill>
                <a:latin typeface="Calibri" pitchFamily="34" charset="0"/>
                <a:ea typeface="Calibri" pitchFamily="34" charset="-122"/>
                <a:cs typeface="Calibri" pitchFamily="34" charset="-120"/>
              </a:rPr>
              <a:t>de esa sede)</a:t>
            </a:r>
            <a:endParaRPr lang="en-US" sz="1000" dirty="0"/>
          </a:p>
        </p:txBody>
      </p:sp>
      <p:sp>
        <p:nvSpPr>
          <p:cNvPr id="8" name="Shape 6"/>
          <p:cNvSpPr/>
          <p:nvPr/>
        </p:nvSpPr>
        <p:spPr>
          <a:xfrm>
            <a:off x="3291840" y="2514600"/>
            <a:ext cx="640080" cy="320040"/>
          </a:xfrm>
          <a:prstGeom prst="rightArrow">
            <a:avLst/>
          </a:prstGeom>
          <a:solidFill>
            <a:srgbClr val="B0553F"/>
          </a:solidFill>
          <a:ln w="12700">
            <a:solidFill>
              <a:srgbClr val="B0553F"/>
            </a:solidFill>
            <a:prstDash val="solid"/>
          </a:ln>
        </p:spPr>
        <p:txBody>
          <a:bodyPr/>
          <a:lstStyle/>
          <a:p>
            <a:endParaRPr lang="en-US"/>
          </a:p>
        </p:txBody>
      </p:sp>
      <p:sp>
        <p:nvSpPr>
          <p:cNvPr id="9" name="Text 7"/>
          <p:cNvSpPr/>
          <p:nvPr/>
        </p:nvSpPr>
        <p:spPr>
          <a:xfrm>
            <a:off x="3108960" y="2852928"/>
            <a:ext cx="1005840" cy="274320"/>
          </a:xfrm>
          <a:prstGeom prst="rect">
            <a:avLst/>
          </a:prstGeom>
          <a:noFill/>
          <a:ln/>
        </p:spPr>
        <p:txBody>
          <a:bodyPr wrap="square" rtlCol="0" anchor="ctr"/>
          <a:lstStyle/>
          <a:p>
            <a:pPr marL="0" indent="0" algn="ctr">
              <a:buNone/>
            </a:pPr>
            <a:r>
              <a:rPr lang="en-US" sz="900" i="1" dirty="0">
                <a:solidFill>
                  <a:srgbClr val="B0553F"/>
                </a:solidFill>
                <a:latin typeface="Calibri" pitchFamily="34" charset="0"/>
                <a:ea typeface="Calibri" pitchFamily="34" charset="-122"/>
                <a:cs typeface="Calibri" pitchFamily="34" charset="-120"/>
              </a:rPr>
              <a:t>se registra en</a:t>
            </a:r>
            <a:endParaRPr lang="en-US" sz="900" dirty="0"/>
          </a:p>
        </p:txBody>
      </p:sp>
      <p:sp>
        <p:nvSpPr>
          <p:cNvPr id="10" name="Shape 8"/>
          <p:cNvSpPr/>
          <p:nvPr/>
        </p:nvSpPr>
        <p:spPr>
          <a:xfrm>
            <a:off x="4114800" y="1965960"/>
            <a:ext cx="2468880" cy="1371600"/>
          </a:xfrm>
          <a:prstGeom prst="roundRect">
            <a:avLst>
              <a:gd name="adj" fmla="val 4000"/>
            </a:avLst>
          </a:prstGeom>
          <a:solidFill>
            <a:srgbClr val="F6EDE9"/>
          </a:solidFill>
          <a:ln w="12700">
            <a:solidFill>
              <a:srgbClr val="B0553F"/>
            </a:solidFill>
            <a:prstDash val="solid"/>
          </a:ln>
        </p:spPr>
        <p:txBody>
          <a:bodyPr/>
          <a:lstStyle/>
          <a:p>
            <a:endParaRPr lang="en-US"/>
          </a:p>
        </p:txBody>
      </p:sp>
      <p:sp>
        <p:nvSpPr>
          <p:cNvPr id="11" name="Text 9"/>
          <p:cNvSpPr/>
          <p:nvPr/>
        </p:nvSpPr>
        <p:spPr>
          <a:xfrm>
            <a:off x="4206240" y="2194560"/>
            <a:ext cx="2286000" cy="822960"/>
          </a:xfrm>
          <a:prstGeom prst="rect">
            <a:avLst/>
          </a:prstGeom>
          <a:noFill/>
          <a:ln/>
        </p:spPr>
        <p:txBody>
          <a:bodyPr wrap="square" rtlCol="0" anchor="ctr"/>
          <a:lstStyle/>
          <a:p>
            <a:pPr marL="0" indent="0" algn="ctr">
              <a:buNone/>
            </a:pPr>
            <a:r>
              <a:rPr lang="en-US" sz="1250" b="1" dirty="0">
                <a:solidFill>
                  <a:srgbClr val="B0553F"/>
                </a:solidFill>
                <a:latin typeface="Calibri" pitchFamily="34" charset="0"/>
                <a:ea typeface="Calibri" pitchFamily="34" charset="-122"/>
                <a:cs typeface="Calibri" pitchFamily="34" charset="-120"/>
              </a:rPr>
              <a:t>Capítulo antiguo</a:t>
            </a:r>
            <a:endParaRPr lang="en-US" sz="1250" dirty="0"/>
          </a:p>
          <a:p>
            <a:pPr marL="0" indent="0" algn="ctr">
              <a:buNone/>
            </a:pPr>
            <a:r>
              <a:rPr lang="en-US" sz="1250" b="1" dirty="0">
                <a:solidFill>
                  <a:srgbClr val="B0553F"/>
                </a:solidFill>
                <a:latin typeface="Calibri" pitchFamily="34" charset="0"/>
                <a:ea typeface="Calibri" pitchFamily="34" charset="-122"/>
                <a:cs typeface="Calibri" pitchFamily="34" charset="-120"/>
              </a:rPr>
              <a:t>(Tegucigalpa o</a:t>
            </a:r>
            <a:endParaRPr lang="en-US" sz="1250" dirty="0"/>
          </a:p>
          <a:p>
            <a:pPr marL="0" indent="0" algn="ctr">
              <a:buNone/>
            </a:pPr>
            <a:r>
              <a:rPr lang="en-US" sz="1250" b="1" dirty="0">
                <a:solidFill>
                  <a:srgbClr val="B0553F"/>
                </a:solidFill>
                <a:latin typeface="Calibri" pitchFamily="34" charset="0"/>
                <a:ea typeface="Calibri" pitchFamily="34" charset="-122"/>
                <a:cs typeface="Calibri" pitchFamily="34" charset="-120"/>
              </a:rPr>
              <a:t>Noroccidental)</a:t>
            </a:r>
            <a:endParaRPr lang="en-US" sz="1250" dirty="0"/>
          </a:p>
        </p:txBody>
      </p:sp>
      <p:sp>
        <p:nvSpPr>
          <p:cNvPr id="12" name="Shape 10"/>
          <p:cNvSpPr/>
          <p:nvPr/>
        </p:nvSpPr>
        <p:spPr>
          <a:xfrm>
            <a:off x="6675120" y="1965960"/>
            <a:ext cx="1828800" cy="1371600"/>
          </a:xfrm>
          <a:prstGeom prst="roundRect">
            <a:avLst>
              <a:gd name="adj" fmla="val 4000"/>
            </a:avLst>
          </a:prstGeom>
          <a:solidFill>
            <a:srgbClr val="F5F7F9"/>
          </a:solidFill>
          <a:ln w="12700">
            <a:solidFill>
              <a:srgbClr val="E8EDF1"/>
            </a:solidFill>
            <a:prstDash val="solid"/>
          </a:ln>
        </p:spPr>
        <p:txBody>
          <a:bodyPr/>
          <a:lstStyle/>
          <a:p>
            <a:endParaRPr lang="en-US"/>
          </a:p>
        </p:txBody>
      </p:sp>
      <p:sp>
        <p:nvSpPr>
          <p:cNvPr id="13" name="Text 11"/>
          <p:cNvSpPr/>
          <p:nvPr/>
        </p:nvSpPr>
        <p:spPr>
          <a:xfrm>
            <a:off x="6766560" y="2121408"/>
            <a:ext cx="1645920" cy="274320"/>
          </a:xfrm>
          <a:prstGeom prst="rect">
            <a:avLst/>
          </a:prstGeom>
          <a:noFill/>
          <a:ln/>
        </p:spPr>
        <p:txBody>
          <a:bodyPr wrap="square" rtlCol="0" anchor="ctr"/>
          <a:lstStyle/>
          <a:p>
            <a:pPr marL="0" indent="0" algn="ctr">
              <a:buNone/>
            </a:pPr>
            <a:r>
              <a:rPr lang="en-US" sz="1100" b="1" dirty="0">
                <a:solidFill>
                  <a:srgbClr val="2C3E50"/>
                </a:solidFill>
                <a:latin typeface="Calibri" pitchFamily="34" charset="0"/>
                <a:ea typeface="Calibri" pitchFamily="34" charset="-122"/>
                <a:cs typeface="Calibri" pitchFamily="34" charset="-120"/>
              </a:rPr>
              <a:t>Efecto</a:t>
            </a:r>
            <a:endParaRPr lang="en-US" sz="1100" dirty="0"/>
          </a:p>
        </p:txBody>
      </p:sp>
      <p:sp>
        <p:nvSpPr>
          <p:cNvPr id="14" name="Text 12"/>
          <p:cNvSpPr/>
          <p:nvPr/>
        </p:nvSpPr>
        <p:spPr>
          <a:xfrm>
            <a:off x="6766560" y="2395728"/>
            <a:ext cx="1645920" cy="914400"/>
          </a:xfrm>
          <a:prstGeom prst="rect">
            <a:avLst/>
          </a:prstGeom>
          <a:noFill/>
          <a:ln/>
        </p:spPr>
        <p:txBody>
          <a:bodyPr wrap="square" rtlCol="0" anchor="t"/>
          <a:lstStyle/>
          <a:p>
            <a:pPr marL="0" indent="0" algn="ctr">
              <a:lnSpc>
                <a:spcPct val="125000"/>
              </a:lnSpc>
              <a:buNone/>
            </a:pPr>
            <a:r>
              <a:rPr lang="en-US" sz="1050" dirty="0">
                <a:solidFill>
                  <a:srgbClr val="2C3E50"/>
                </a:solidFill>
                <a:latin typeface="Calibri" pitchFamily="34" charset="0"/>
                <a:ea typeface="Calibri" pitchFamily="34" charset="-122"/>
                <a:cs typeface="Calibri" pitchFamily="34" charset="-120"/>
              </a:rPr>
              <a:t>La sede subvalúa su ingreso y aparenta déficit</a:t>
            </a:r>
            <a:endParaRPr lang="en-US" sz="1050" dirty="0"/>
          </a:p>
        </p:txBody>
      </p:sp>
      <p:sp>
        <p:nvSpPr>
          <p:cNvPr id="15" name="Shape 13"/>
          <p:cNvSpPr/>
          <p:nvPr/>
        </p:nvSpPr>
        <p:spPr>
          <a:xfrm>
            <a:off x="731520" y="3611880"/>
            <a:ext cx="7680960" cy="1325880"/>
          </a:xfrm>
          <a:prstGeom prst="roundRect">
            <a:avLst>
              <a:gd name="adj" fmla="val 5517"/>
            </a:avLst>
          </a:prstGeom>
          <a:solidFill>
            <a:srgbClr val="EEF2EE"/>
          </a:solidFill>
          <a:ln w="12700">
            <a:solidFill>
              <a:srgbClr val="7C9885"/>
            </a:solidFill>
            <a:prstDash val="solid"/>
          </a:ln>
        </p:spPr>
        <p:txBody>
          <a:bodyPr/>
          <a:lstStyle/>
          <a:p>
            <a:endParaRPr lang="en-US"/>
          </a:p>
        </p:txBody>
      </p:sp>
      <p:sp>
        <p:nvSpPr>
          <p:cNvPr id="16" name="Text 14"/>
          <p:cNvSpPr/>
          <p:nvPr/>
        </p:nvSpPr>
        <p:spPr>
          <a:xfrm>
            <a:off x="960120" y="3749040"/>
            <a:ext cx="7223760" cy="320040"/>
          </a:xfrm>
          <a:prstGeom prst="rect">
            <a:avLst/>
          </a:prstGeom>
          <a:noFill/>
          <a:ln/>
        </p:spPr>
        <p:txBody>
          <a:bodyPr wrap="square" rtlCol="0" anchor="ctr"/>
          <a:lstStyle/>
          <a:p>
            <a:pPr marL="0" indent="0" algn="l">
              <a:buNone/>
            </a:pPr>
            <a:r>
              <a:rPr lang="en-US" sz="1200" b="1" dirty="0">
                <a:solidFill>
                  <a:srgbClr val="5A7A63"/>
                </a:solidFill>
                <a:latin typeface="Calibri" pitchFamily="34" charset="0"/>
                <a:ea typeface="Calibri" pitchFamily="34" charset="-122"/>
                <a:cs typeface="Calibri" pitchFamily="34" charset="-120"/>
              </a:rPr>
              <a:t>Responsabilidad de contabilidad y administración</a:t>
            </a:r>
            <a:endParaRPr lang="en-US" sz="1200" dirty="0"/>
          </a:p>
        </p:txBody>
      </p:sp>
      <p:sp>
        <p:nvSpPr>
          <p:cNvPr id="17" name="Text 15"/>
          <p:cNvSpPr/>
          <p:nvPr/>
        </p:nvSpPr>
        <p:spPr>
          <a:xfrm>
            <a:off x="960120" y="4069080"/>
            <a:ext cx="7223760" cy="822960"/>
          </a:xfrm>
          <a:prstGeom prst="rect">
            <a:avLst/>
          </a:prstGeom>
          <a:noFill/>
          <a:ln/>
        </p:spPr>
        <p:txBody>
          <a:bodyPr wrap="square" rtlCol="0" anchor="t"/>
          <a:lstStyle/>
          <a:p>
            <a:pPr marL="0" indent="0" algn="l">
              <a:lnSpc>
                <a:spcPct val="125000"/>
              </a:lnSpc>
              <a:buNone/>
            </a:pPr>
            <a:r>
              <a:rPr lang="en-US" sz="1150" dirty="0">
                <a:solidFill>
                  <a:srgbClr val="2C3E50"/>
                </a:solidFill>
                <a:latin typeface="Calibri" pitchFamily="34" charset="0"/>
                <a:ea typeface="Calibri" pitchFamily="34" charset="-122"/>
                <a:cs typeface="Calibri" pitchFamily="34" charset="-120"/>
              </a:rPr>
              <a:t>Definir un mecanismo para asignar cada ingreso a la sede o capítulo donde efectivamente se genera —según la procedencia de la empresa o el ingeniero—. Aplica a convenios de pago, multas a empresas, bitácoras y timbres, entre </a:t>
            </a:r>
            <a:r>
              <a:rPr lang="en-US" sz="1150" dirty="0" err="1">
                <a:solidFill>
                  <a:srgbClr val="2C3E50"/>
                </a:solidFill>
                <a:latin typeface="Calibri" pitchFamily="34" charset="0"/>
                <a:ea typeface="Calibri" pitchFamily="34" charset="-122"/>
                <a:cs typeface="Calibri" pitchFamily="34" charset="-120"/>
              </a:rPr>
              <a:t>otros</a:t>
            </a:r>
            <a:r>
              <a:rPr lang="en-US" sz="1150" dirty="0">
                <a:solidFill>
                  <a:srgbClr val="2C3E50"/>
                </a:solidFill>
                <a:latin typeface="Calibri" pitchFamily="34" charset="0"/>
                <a:ea typeface="Calibri" pitchFamily="34" charset="-122"/>
                <a:cs typeface="Calibri" pitchFamily="34" charset="-120"/>
              </a:rPr>
              <a:t>.</a:t>
            </a:r>
            <a:endParaRPr lang="en-US" sz="11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40</TotalTime>
  <Words>2492</Words>
  <Application>Microsoft Office PowerPoint</Application>
  <PresentationFormat>On-screen Show (16:9)</PresentationFormat>
  <Paragraphs>189</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Informe de la Comisión de Vigilancia 2025-2026</dc:title>
  <dc:subject>PptxGenJS Presentation</dc:subject>
  <dc:creator>Comisión de Vigilancia CICH</dc:creator>
  <cp:lastModifiedBy>Mauricio Puerto</cp:lastModifiedBy>
  <cp:revision>5</cp:revision>
  <dcterms:created xsi:type="dcterms:W3CDTF">2026-07-25T05:13:39Z</dcterms:created>
  <dcterms:modified xsi:type="dcterms:W3CDTF">2026-07-25T13:02:05Z</dcterms:modified>
</cp:coreProperties>
</file>